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94" r:id="rId2"/>
  </p:sldMasterIdLst>
  <p:notesMasterIdLst>
    <p:notesMasterId r:id="rId114"/>
  </p:notesMasterIdLst>
  <p:handoutMasterIdLst>
    <p:handoutMasterId r:id="rId115"/>
  </p:handoutMasterIdLst>
  <p:sldIdLst>
    <p:sldId id="631" r:id="rId3"/>
    <p:sldId id="954" r:id="rId4"/>
    <p:sldId id="975" r:id="rId5"/>
    <p:sldId id="957" r:id="rId6"/>
    <p:sldId id="958" r:id="rId7"/>
    <p:sldId id="961" r:id="rId8"/>
    <p:sldId id="1005" r:id="rId9"/>
    <p:sldId id="962" r:id="rId10"/>
    <p:sldId id="963" r:id="rId11"/>
    <p:sldId id="964" r:id="rId12"/>
    <p:sldId id="965" r:id="rId13"/>
    <p:sldId id="966" r:id="rId14"/>
    <p:sldId id="967" r:id="rId15"/>
    <p:sldId id="968" r:id="rId16"/>
    <p:sldId id="969" r:id="rId17"/>
    <p:sldId id="971" r:id="rId18"/>
    <p:sldId id="972" r:id="rId19"/>
    <p:sldId id="973" r:id="rId20"/>
    <p:sldId id="974" r:id="rId21"/>
    <p:sldId id="977" r:id="rId22"/>
    <p:sldId id="978" r:id="rId23"/>
    <p:sldId id="979" r:id="rId24"/>
    <p:sldId id="980" r:id="rId25"/>
    <p:sldId id="981" r:id="rId26"/>
    <p:sldId id="982" r:id="rId27"/>
    <p:sldId id="983" r:id="rId28"/>
    <p:sldId id="931" r:id="rId29"/>
    <p:sldId id="940" r:id="rId30"/>
    <p:sldId id="838" r:id="rId31"/>
    <p:sldId id="839" r:id="rId32"/>
    <p:sldId id="840" r:id="rId33"/>
    <p:sldId id="932" r:id="rId34"/>
    <p:sldId id="933" r:id="rId35"/>
    <p:sldId id="934" r:id="rId36"/>
    <p:sldId id="993" r:id="rId37"/>
    <p:sldId id="994" r:id="rId38"/>
    <p:sldId id="992" r:id="rId39"/>
    <p:sldId id="991" r:id="rId40"/>
    <p:sldId id="847" r:id="rId41"/>
    <p:sldId id="848" r:id="rId42"/>
    <p:sldId id="849" r:id="rId43"/>
    <p:sldId id="850" r:id="rId44"/>
    <p:sldId id="949" r:id="rId45"/>
    <p:sldId id="953" r:id="rId46"/>
    <p:sldId id="950" r:id="rId47"/>
    <p:sldId id="951" r:id="rId48"/>
    <p:sldId id="952" r:id="rId49"/>
    <p:sldId id="1009" r:id="rId50"/>
    <p:sldId id="1010" r:id="rId51"/>
    <p:sldId id="1011" r:id="rId52"/>
    <p:sldId id="1012" r:id="rId53"/>
    <p:sldId id="1013" r:id="rId54"/>
    <p:sldId id="1014" r:id="rId55"/>
    <p:sldId id="1015" r:id="rId56"/>
    <p:sldId id="1016" r:id="rId57"/>
    <p:sldId id="937" r:id="rId58"/>
    <p:sldId id="852" r:id="rId59"/>
    <p:sldId id="984" r:id="rId60"/>
    <p:sldId id="856" r:id="rId61"/>
    <p:sldId id="857" r:id="rId62"/>
    <p:sldId id="858" r:id="rId63"/>
    <p:sldId id="859" r:id="rId64"/>
    <p:sldId id="860" r:id="rId65"/>
    <p:sldId id="861" r:id="rId66"/>
    <p:sldId id="862" r:id="rId67"/>
    <p:sldId id="985" r:id="rId68"/>
    <p:sldId id="870" r:id="rId69"/>
    <p:sldId id="988" r:id="rId70"/>
    <p:sldId id="1008" r:id="rId71"/>
    <p:sldId id="1006" r:id="rId72"/>
    <p:sldId id="943" r:id="rId73"/>
    <p:sldId id="873" r:id="rId74"/>
    <p:sldId id="874" r:id="rId75"/>
    <p:sldId id="875" r:id="rId76"/>
    <p:sldId id="986" r:id="rId77"/>
    <p:sldId id="876" r:id="rId78"/>
    <p:sldId id="987" r:id="rId79"/>
    <p:sldId id="928" r:id="rId80"/>
    <p:sldId id="927" r:id="rId81"/>
    <p:sldId id="929" r:id="rId82"/>
    <p:sldId id="890" r:id="rId83"/>
    <p:sldId id="989" r:id="rId84"/>
    <p:sldId id="891" r:id="rId85"/>
    <p:sldId id="948" r:id="rId86"/>
    <p:sldId id="892" r:id="rId87"/>
    <p:sldId id="898" r:id="rId88"/>
    <p:sldId id="900" r:id="rId89"/>
    <p:sldId id="1001" r:id="rId90"/>
    <p:sldId id="901" r:id="rId91"/>
    <p:sldId id="902" r:id="rId92"/>
    <p:sldId id="903" r:id="rId93"/>
    <p:sldId id="904" r:id="rId94"/>
    <p:sldId id="906" r:id="rId95"/>
    <p:sldId id="907" r:id="rId96"/>
    <p:sldId id="908" r:id="rId97"/>
    <p:sldId id="910" r:id="rId98"/>
    <p:sldId id="911" r:id="rId99"/>
    <p:sldId id="912" r:id="rId100"/>
    <p:sldId id="913" r:id="rId101"/>
    <p:sldId id="1004" r:id="rId102"/>
    <p:sldId id="914" r:id="rId103"/>
    <p:sldId id="990" r:id="rId104"/>
    <p:sldId id="915" r:id="rId105"/>
    <p:sldId id="1002" r:id="rId106"/>
    <p:sldId id="946" r:id="rId107"/>
    <p:sldId id="919" r:id="rId108"/>
    <p:sldId id="920" r:id="rId109"/>
    <p:sldId id="921" r:id="rId110"/>
    <p:sldId id="1003" r:id="rId111"/>
    <p:sldId id="947" r:id="rId112"/>
    <p:sldId id="976" r:id="rId11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59AAE4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2"/>
    <p:restoredTop sz="94712"/>
  </p:normalViewPr>
  <p:slideViewPr>
    <p:cSldViewPr>
      <p:cViewPr varScale="1">
        <p:scale>
          <a:sx n="105" d="100"/>
          <a:sy n="105" d="100"/>
        </p:scale>
        <p:origin x="256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656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Text\Teaching\CS109\CS109-Spr08-09\Random\Overfitting.xls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E3-1340-A28E-C0A693B42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63459952"/>
        <c:axId val="-963458176"/>
      </c:lineChart>
      <c:catAx>
        <c:axId val="-963459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963458176"/>
        <c:crosses val="autoZero"/>
        <c:auto val="1"/>
        <c:lblAlgn val="ctr"/>
        <c:lblOffset val="100"/>
        <c:tickLblSkip val="10"/>
        <c:noMultiLvlLbl val="0"/>
      </c:catAx>
      <c:valAx>
        <c:axId val="-9634581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96345995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FB-4245-A041-77ACFA835C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83684640"/>
        <c:axId val="-1012456208"/>
      </c:lineChart>
      <c:catAx>
        <c:axId val="-1083684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12456208"/>
        <c:crosses val="autoZero"/>
        <c:auto val="1"/>
        <c:lblAlgn val="ctr"/>
        <c:lblOffset val="100"/>
        <c:tickLblSkip val="10"/>
        <c:noMultiLvlLbl val="0"/>
      </c:catAx>
      <c:valAx>
        <c:axId val="-101245620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8368464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7D-DD44-8CE3-0680E4D9E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09836480"/>
        <c:axId val="-1116036176"/>
      </c:lineChart>
      <c:catAx>
        <c:axId val="-15098364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116036176"/>
        <c:crosses val="autoZero"/>
        <c:auto val="1"/>
        <c:lblAlgn val="ctr"/>
        <c:lblOffset val="100"/>
        <c:tickLblSkip val="10"/>
        <c:noMultiLvlLbl val="0"/>
      </c:catAx>
      <c:valAx>
        <c:axId val="-11160361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50983648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38-F145-855E-618F6C25D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12261536"/>
        <c:axId val="-1087848128"/>
      </c:lineChart>
      <c:catAx>
        <c:axId val="-10122615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87848128"/>
        <c:crosses val="autoZero"/>
        <c:auto val="1"/>
        <c:lblAlgn val="ctr"/>
        <c:lblOffset val="100"/>
        <c:tickLblSkip val="10"/>
        <c:noMultiLvlLbl val="0"/>
      </c:catAx>
      <c:valAx>
        <c:axId val="-108784812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122615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16-0F4D-89E4-A7CF3F713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15950208"/>
        <c:axId val="-1509906736"/>
      </c:lineChart>
      <c:catAx>
        <c:axId val="-11159502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509906736"/>
        <c:crosses val="autoZero"/>
        <c:auto val="1"/>
        <c:lblAlgn val="ctr"/>
        <c:lblOffset val="100"/>
        <c:tickLblSkip val="10"/>
        <c:noMultiLvlLbl val="0"/>
      </c:catAx>
      <c:valAx>
        <c:axId val="-150990673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11595020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</c:v>
                </c:pt>
                <c:pt idx="1">
                  <c:v>-4.9000000000000004</c:v>
                </c:pt>
                <c:pt idx="2">
                  <c:v>-4.8000000000000007</c:v>
                </c:pt>
                <c:pt idx="3">
                  <c:v>-4.7000000000000011</c:v>
                </c:pt>
                <c:pt idx="4">
                  <c:v>-4.5999999999999996</c:v>
                </c:pt>
                <c:pt idx="5">
                  <c:v>-4.5000000000000018</c:v>
                </c:pt>
                <c:pt idx="6">
                  <c:v>-4.4000000000000021</c:v>
                </c:pt>
                <c:pt idx="7">
                  <c:v>-4.3000000000000016</c:v>
                </c:pt>
                <c:pt idx="8">
                  <c:v>-4.2000000000000028</c:v>
                </c:pt>
                <c:pt idx="9">
                  <c:v>-4.1000000000000014</c:v>
                </c:pt>
                <c:pt idx="10">
                  <c:v>-4.0000000000000044</c:v>
                </c:pt>
                <c:pt idx="11">
                  <c:v>-3.900000000000003</c:v>
                </c:pt>
                <c:pt idx="12">
                  <c:v>-3.8000000000000029</c:v>
                </c:pt>
                <c:pt idx="13">
                  <c:v>-3.7000000000000042</c:v>
                </c:pt>
                <c:pt idx="14">
                  <c:v>-3.6000000000000032</c:v>
                </c:pt>
                <c:pt idx="15">
                  <c:v>-3.5000000000000031</c:v>
                </c:pt>
                <c:pt idx="16">
                  <c:v>-3.400000000000003</c:v>
                </c:pt>
                <c:pt idx="17">
                  <c:v>-3.3000000000000029</c:v>
                </c:pt>
                <c:pt idx="18">
                  <c:v>-3.2000000000000042</c:v>
                </c:pt>
                <c:pt idx="19">
                  <c:v>-3.1000000000000032</c:v>
                </c:pt>
                <c:pt idx="20">
                  <c:v>-3.0000000000000031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-2.7000000000000042</c:v>
                </c:pt>
                <c:pt idx="24">
                  <c:v>-2.6000000000000032</c:v>
                </c:pt>
                <c:pt idx="25">
                  <c:v>-2.5000000000000022</c:v>
                </c:pt>
                <c:pt idx="26">
                  <c:v>-2.4000000000000021</c:v>
                </c:pt>
                <c:pt idx="27">
                  <c:v>-2.300000000000002</c:v>
                </c:pt>
                <c:pt idx="28">
                  <c:v>-2.2000000000000042</c:v>
                </c:pt>
                <c:pt idx="29">
                  <c:v>-2.1000000000000019</c:v>
                </c:pt>
                <c:pt idx="30">
                  <c:v>-2.0000000000000022</c:v>
                </c:pt>
                <c:pt idx="31">
                  <c:v>-1.9000000000000019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-1.6000000000000021</c:v>
                </c:pt>
                <c:pt idx="35">
                  <c:v>-1.5000000000000011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-1.2000000000000011</c:v>
                </c:pt>
                <c:pt idx="39">
                  <c:v>-1.1000000000000021</c:v>
                </c:pt>
                <c:pt idx="40">
                  <c:v>-1.0000000000000011</c:v>
                </c:pt>
                <c:pt idx="41">
                  <c:v>-0.90000000000000102</c:v>
                </c:pt>
                <c:pt idx="42">
                  <c:v>-0.80000000000000104</c:v>
                </c:pt>
                <c:pt idx="43">
                  <c:v>-0.70000000000000095</c:v>
                </c:pt>
                <c:pt idx="44">
                  <c:v>-0.60000000000000198</c:v>
                </c:pt>
                <c:pt idx="45">
                  <c:v>-0.500000000000001</c:v>
                </c:pt>
                <c:pt idx="46">
                  <c:v>-0.40000000000000102</c:v>
                </c:pt>
                <c:pt idx="47">
                  <c:v>-0.30000000000000099</c:v>
                </c:pt>
                <c:pt idx="48">
                  <c:v>-0.20000000000000101</c:v>
                </c:pt>
                <c:pt idx="49">
                  <c:v>-0.100000000000001</c:v>
                </c:pt>
                <c:pt idx="50">
                  <c:v>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0.60000000000000098</c:v>
                </c:pt>
                <c:pt idx="57">
                  <c:v>0.70000000000000095</c:v>
                </c:pt>
                <c:pt idx="58">
                  <c:v>0.8</c:v>
                </c:pt>
                <c:pt idx="59">
                  <c:v>0.9</c:v>
                </c:pt>
                <c:pt idx="60">
                  <c:v>1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1.7000000000000011</c:v>
                </c:pt>
                <c:pt idx="68">
                  <c:v>1.8</c:v>
                </c:pt>
                <c:pt idx="69">
                  <c:v>1.9000000000000019</c:v>
                </c:pt>
                <c:pt idx="70">
                  <c:v>2</c:v>
                </c:pt>
                <c:pt idx="71">
                  <c:v>2.100000000000001</c:v>
                </c:pt>
                <c:pt idx="72">
                  <c:v>2.2000000000000011</c:v>
                </c:pt>
                <c:pt idx="73">
                  <c:v>2.3000000000000012</c:v>
                </c:pt>
                <c:pt idx="74">
                  <c:v>2.4000000000000008</c:v>
                </c:pt>
                <c:pt idx="75">
                  <c:v>2.5000000000000009</c:v>
                </c:pt>
                <c:pt idx="76">
                  <c:v>2.600000000000001</c:v>
                </c:pt>
                <c:pt idx="77">
                  <c:v>2.7000000000000011</c:v>
                </c:pt>
                <c:pt idx="78">
                  <c:v>2.8000000000000012</c:v>
                </c:pt>
                <c:pt idx="79">
                  <c:v>2.9000000000000008</c:v>
                </c:pt>
                <c:pt idx="80">
                  <c:v>3.0000000000000009</c:v>
                </c:pt>
                <c:pt idx="81">
                  <c:v>3.100000000000001</c:v>
                </c:pt>
                <c:pt idx="82">
                  <c:v>3.2000000000000011</c:v>
                </c:pt>
                <c:pt idx="83">
                  <c:v>3.3000000000000012</c:v>
                </c:pt>
                <c:pt idx="84">
                  <c:v>3.4000000000000021</c:v>
                </c:pt>
                <c:pt idx="85">
                  <c:v>3.5000000000000022</c:v>
                </c:pt>
                <c:pt idx="86">
                  <c:v>3.6000000000000019</c:v>
                </c:pt>
                <c:pt idx="87">
                  <c:v>3.7000000000000042</c:v>
                </c:pt>
                <c:pt idx="88">
                  <c:v>3.800000000000002</c:v>
                </c:pt>
                <c:pt idx="89">
                  <c:v>3.9000000000000021</c:v>
                </c:pt>
                <c:pt idx="90">
                  <c:v>4.0000000000000018</c:v>
                </c:pt>
                <c:pt idx="91">
                  <c:v>4.1000000000000014</c:v>
                </c:pt>
                <c:pt idx="92">
                  <c:v>4.2000000000000011</c:v>
                </c:pt>
                <c:pt idx="93">
                  <c:v>4.3000000000000007</c:v>
                </c:pt>
                <c:pt idx="94">
                  <c:v>4.4000000000000004</c:v>
                </c:pt>
                <c:pt idx="95">
                  <c:v>4.5</c:v>
                </c:pt>
                <c:pt idx="96">
                  <c:v>4.5999999999999996</c:v>
                </c:pt>
                <c:pt idx="97">
                  <c:v>4.6999999999999966</c:v>
                </c:pt>
                <c:pt idx="98">
                  <c:v>4.7999999999999989</c:v>
                </c:pt>
                <c:pt idx="99">
                  <c:v>4.8999999999999986</c:v>
                </c:pt>
                <c:pt idx="100">
                  <c:v>4.9999999999999982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6.6928509242848702E-3</c:v>
                </c:pt>
                <c:pt idx="1">
                  <c:v>7.3915413442819898E-3</c:v>
                </c:pt>
                <c:pt idx="2">
                  <c:v>8.1625711531598897E-3</c:v>
                </c:pt>
                <c:pt idx="3">
                  <c:v>9.0132986528478204E-3</c:v>
                </c:pt>
                <c:pt idx="4">
                  <c:v>9.9518018669043501E-3</c:v>
                </c:pt>
                <c:pt idx="5">
                  <c:v>1.09869426305932E-2</c:v>
                </c:pt>
                <c:pt idx="6">
                  <c:v>1.2128434984274201E-2</c:v>
                </c:pt>
                <c:pt idx="7">
                  <c:v>1.3386917827664701E-2</c:v>
                </c:pt>
                <c:pt idx="8">
                  <c:v>1.4774031693273E-2</c:v>
                </c:pt>
                <c:pt idx="9">
                  <c:v>1.63024993714409E-2</c:v>
                </c:pt>
                <c:pt idx="10">
                  <c:v>1.79862099620915E-2</c:v>
                </c:pt>
                <c:pt idx="11">
                  <c:v>1.9840305734077499E-2</c:v>
                </c:pt>
                <c:pt idx="12">
                  <c:v>2.1881270936130501E-2</c:v>
                </c:pt>
                <c:pt idx="13">
                  <c:v>2.4127021417669099E-2</c:v>
                </c:pt>
                <c:pt idx="14">
                  <c:v>2.6596993576865902E-2</c:v>
                </c:pt>
                <c:pt idx="15">
                  <c:v>2.9312230751356201E-2</c:v>
                </c:pt>
                <c:pt idx="16">
                  <c:v>3.2295464698450398E-2</c:v>
                </c:pt>
                <c:pt idx="17">
                  <c:v>3.5571189272636097E-2</c:v>
                </c:pt>
                <c:pt idx="18">
                  <c:v>3.9165722796764203E-2</c:v>
                </c:pt>
                <c:pt idx="19">
                  <c:v>4.31072549410862E-2</c:v>
                </c:pt>
                <c:pt idx="20">
                  <c:v>4.7425873177566698E-2</c:v>
                </c:pt>
                <c:pt idx="21">
                  <c:v>5.2153563078417599E-2</c:v>
                </c:pt>
                <c:pt idx="22">
                  <c:v>5.7324175898868603E-2</c:v>
                </c:pt>
                <c:pt idx="23">
                  <c:v>6.2973356056996402E-2</c:v>
                </c:pt>
                <c:pt idx="24">
                  <c:v>6.9138420343347107E-2</c:v>
                </c:pt>
                <c:pt idx="25">
                  <c:v>7.5858180021243504E-2</c:v>
                </c:pt>
                <c:pt idx="26">
                  <c:v>8.3172696493922199E-2</c:v>
                </c:pt>
                <c:pt idx="27">
                  <c:v>9.1122961014855994E-2</c:v>
                </c:pt>
                <c:pt idx="28">
                  <c:v>9.9750489119685495E-2</c:v>
                </c:pt>
                <c:pt idx="29">
                  <c:v>0.10909682119561299</c:v>
                </c:pt>
                <c:pt idx="30">
                  <c:v>0.119202922022118</c:v>
                </c:pt>
                <c:pt idx="31">
                  <c:v>0.13010847436299799</c:v>
                </c:pt>
                <c:pt idx="32">
                  <c:v>0.14185106490048799</c:v>
                </c:pt>
                <c:pt idx="33">
                  <c:v>0.154465265083535</c:v>
                </c:pt>
                <c:pt idx="34">
                  <c:v>0.16798161486607499</c:v>
                </c:pt>
                <c:pt idx="35">
                  <c:v>0.18242552380635599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0.23147521650098199</c:v>
                </c:pt>
                <c:pt idx="39">
                  <c:v>0.24973989440488301</c:v>
                </c:pt>
                <c:pt idx="40">
                  <c:v>0.26894142136999499</c:v>
                </c:pt>
                <c:pt idx="41">
                  <c:v>0.28905049737499799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0.35434369377420599</c:v>
                </c:pt>
                <c:pt idx="45">
                  <c:v>0.37754066879814602</c:v>
                </c:pt>
                <c:pt idx="46">
                  <c:v>0.40131233988755</c:v>
                </c:pt>
                <c:pt idx="47">
                  <c:v>0.42555748318834202</c:v>
                </c:pt>
                <c:pt idx="48">
                  <c:v>0.45016600268752199</c:v>
                </c:pt>
                <c:pt idx="49">
                  <c:v>0.47502081252105999</c:v>
                </c:pt>
                <c:pt idx="50">
                  <c:v>0.5</c:v>
                </c:pt>
                <c:pt idx="51">
                  <c:v>0.52497918747894001</c:v>
                </c:pt>
                <c:pt idx="52">
                  <c:v>0.54983399731247795</c:v>
                </c:pt>
                <c:pt idx="53">
                  <c:v>0.57444251681165903</c:v>
                </c:pt>
                <c:pt idx="54">
                  <c:v>0.598687660112452</c:v>
                </c:pt>
                <c:pt idx="55">
                  <c:v>0.62245933120185504</c:v>
                </c:pt>
                <c:pt idx="56">
                  <c:v>0.64565630622579795</c:v>
                </c:pt>
                <c:pt idx="57">
                  <c:v>0.66818777216816905</c:v>
                </c:pt>
                <c:pt idx="58">
                  <c:v>0.68997448112761295</c:v>
                </c:pt>
                <c:pt idx="59">
                  <c:v>0.710949502625008</c:v>
                </c:pt>
                <c:pt idx="60">
                  <c:v>0.73105857863000701</c:v>
                </c:pt>
                <c:pt idx="61">
                  <c:v>0.75026010559511802</c:v>
                </c:pt>
                <c:pt idx="62">
                  <c:v>0.76852478349901798</c:v>
                </c:pt>
                <c:pt idx="63">
                  <c:v>0.78583498304255806</c:v>
                </c:pt>
                <c:pt idx="64">
                  <c:v>0.80218388855858402</c:v>
                </c:pt>
                <c:pt idx="65">
                  <c:v>0.81757447619364398</c:v>
                </c:pt>
                <c:pt idx="66">
                  <c:v>0.83201838513392501</c:v>
                </c:pt>
                <c:pt idx="67">
                  <c:v>0.84553473491646503</c:v>
                </c:pt>
                <c:pt idx="68">
                  <c:v>0.85814893509951495</c:v>
                </c:pt>
                <c:pt idx="69">
                  <c:v>0.869891525637004</c:v>
                </c:pt>
                <c:pt idx="70">
                  <c:v>0.88079707797788298</c:v>
                </c:pt>
                <c:pt idx="71">
                  <c:v>0.89090317880438696</c:v>
                </c:pt>
                <c:pt idx="72">
                  <c:v>0.90024951088031502</c:v>
                </c:pt>
                <c:pt idx="73">
                  <c:v>0.90887703898514405</c:v>
                </c:pt>
                <c:pt idx="74">
                  <c:v>0.91682730350607999</c:v>
                </c:pt>
                <c:pt idx="75">
                  <c:v>0.92414181997875899</c:v>
                </c:pt>
                <c:pt idx="76">
                  <c:v>0.93086157965665295</c:v>
                </c:pt>
                <c:pt idx="77">
                  <c:v>0.93702664394300395</c:v>
                </c:pt>
                <c:pt idx="78">
                  <c:v>0.94267582410113404</c:v>
                </c:pt>
                <c:pt idx="79">
                  <c:v>0.94784643692158599</c:v>
                </c:pt>
                <c:pt idx="80">
                  <c:v>0.95257412682243303</c:v>
                </c:pt>
                <c:pt idx="81">
                  <c:v>0.95689274505891397</c:v>
                </c:pt>
                <c:pt idx="82">
                  <c:v>0.960834277203238</c:v>
                </c:pt>
                <c:pt idx="83">
                  <c:v>0.96442881072736397</c:v>
                </c:pt>
                <c:pt idx="84">
                  <c:v>0.96770453530154998</c:v>
                </c:pt>
                <c:pt idx="85">
                  <c:v>0.97068776924864297</c:v>
                </c:pt>
                <c:pt idx="86">
                  <c:v>0.97340300642313704</c:v>
                </c:pt>
                <c:pt idx="87">
                  <c:v>0.97587297858233102</c:v>
                </c:pt>
                <c:pt idx="88">
                  <c:v>0.97811872906386899</c:v>
                </c:pt>
                <c:pt idx="89">
                  <c:v>0.98015969426592198</c:v>
                </c:pt>
                <c:pt idx="90">
                  <c:v>0.98201379003790501</c:v>
                </c:pt>
                <c:pt idx="91">
                  <c:v>0.98369750062855998</c:v>
                </c:pt>
                <c:pt idx="92">
                  <c:v>0.98522596830672604</c:v>
                </c:pt>
                <c:pt idx="93">
                  <c:v>0.98661308217233501</c:v>
                </c:pt>
                <c:pt idx="94">
                  <c:v>0.98787156501572604</c:v>
                </c:pt>
                <c:pt idx="95">
                  <c:v>0.98901305736940703</c:v>
                </c:pt>
                <c:pt idx="96">
                  <c:v>0.99004819813309597</c:v>
                </c:pt>
                <c:pt idx="97">
                  <c:v>0.99098670134714895</c:v>
                </c:pt>
                <c:pt idx="98">
                  <c:v>0.99183742884684001</c:v>
                </c:pt>
                <c:pt idx="99">
                  <c:v>0.99260845865572001</c:v>
                </c:pt>
                <c:pt idx="100">
                  <c:v>0.99330714907571205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1B-A249-8562-B465DC9AD9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11936144"/>
        <c:axId val="-1011934096"/>
      </c:lineChart>
      <c:catAx>
        <c:axId val="-10119361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011934096"/>
        <c:crosses val="autoZero"/>
        <c:auto val="1"/>
        <c:lblAlgn val="ctr"/>
        <c:lblOffset val="100"/>
        <c:tickLblSkip val="10"/>
        <c:noMultiLvlLbl val="0"/>
      </c:catAx>
      <c:valAx>
        <c:axId val="-101193409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out"/>
        <c:minorTickMark val="none"/>
        <c:tickLblPos val="none"/>
        <c:crossAx val="-10119361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  <c:extLst>
              <c:ext xmlns:c16="http://schemas.microsoft.com/office/drawing/2014/chart" uri="{C3380CC4-5D6E-409C-BE32-E72D297353CC}">
                <c16:uniqueId val="{00000001-157B-F546-AF37-AD2F9F2EBF3E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57B-F546-AF37-AD2F9F2EBF3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5-157B-F546-AF37-AD2F9F2EBF3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7-157B-F546-AF37-AD2F9F2EBF3E}"/>
              </c:ext>
            </c:extLst>
          </c:dPt>
          <c:errBars>
            <c:errBarType val="both"/>
            <c:errValType val="fixedVal"/>
            <c:noEndCap val="0"/>
            <c:val val="5.0000000000000001E-3"/>
          </c:errBars>
          <c:cat>
            <c:strRef>
              <c:f>Sheet1!$A$2:$A$5</c:f>
              <c:strCache>
                <c:ptCount val="4"/>
                <c:pt idx="0">
                  <c:v>Marginal</c:v>
                </c:pt>
                <c:pt idx="1">
                  <c:v>BKT</c:v>
                </c:pt>
                <c:pt idx="2">
                  <c:v>BKT*</c:v>
                </c:pt>
                <c:pt idx="3">
                  <c:v>DKT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0.67</c:v>
                </c:pt>
                <c:pt idx="2">
                  <c:v>0.69</c:v>
                </c:pt>
                <c:pt idx="3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7B-F546-AF37-AD2F9F2EB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-2073317456"/>
        <c:axId val="-2073314704"/>
      </c:barChart>
      <c:catAx>
        <c:axId val="-2073317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3314704"/>
        <c:crosses val="autoZero"/>
        <c:auto val="1"/>
        <c:lblAlgn val="ctr"/>
        <c:lblOffset val="100"/>
        <c:noMultiLvlLbl val="0"/>
      </c:catAx>
      <c:valAx>
        <c:axId val="-2073314704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Benchmark AUC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73317456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  <c:extLst>
              <c:ext xmlns:c16="http://schemas.microsoft.com/office/drawing/2014/chart" uri="{C3380CC4-5D6E-409C-BE32-E72D297353CC}">
                <c16:uniqueId val="{00000001-F769-6B42-A0F3-BBA60054B5F0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769-6B42-A0F3-BBA60054B5F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F769-6B42-A0F3-BBA60054B5F0}"/>
              </c:ext>
            </c:extLst>
          </c:dPt>
          <c:errBars>
            <c:errBarType val="both"/>
            <c:errValType val="fixedVal"/>
            <c:noEndCap val="0"/>
            <c:val val="5.0000000000000001E-3"/>
          </c:errBars>
          <c:cat>
            <c:strRef>
              <c:f>Sheet1!$A$7:$A$9</c:f>
              <c:strCache>
                <c:ptCount val="3"/>
                <c:pt idx="0">
                  <c:v>Marginal</c:v>
                </c:pt>
                <c:pt idx="1">
                  <c:v>BKT</c:v>
                </c:pt>
                <c:pt idx="2">
                  <c:v>DKT</c:v>
                </c:pt>
              </c:strCache>
            </c:strRef>
          </c:cat>
          <c:val>
            <c:numRef>
              <c:f>Sheet1!$B$7:$B$9</c:f>
              <c:numCache>
                <c:formatCode>General</c:formatCode>
                <c:ptCount val="3"/>
                <c:pt idx="0">
                  <c:v>0.63</c:v>
                </c:pt>
                <c:pt idx="1">
                  <c:v>0.68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69-6B42-A0F3-BBA60054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-963067360"/>
        <c:axId val="-2072467568"/>
      </c:barChart>
      <c:catAx>
        <c:axId val="-9630673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72467568"/>
        <c:crosses val="autoZero"/>
        <c:auto val="1"/>
        <c:lblAlgn val="ctr"/>
        <c:lblOffset val="100"/>
        <c:noMultiLvlLbl val="0"/>
      </c:catAx>
      <c:valAx>
        <c:axId val="-2072467568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Khan AUC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963067360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DF10E0-76AE-0D49-B395-19269294F8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81A35D-20C8-8646-8DE3-3F6AE3EABE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F2C77-BF6A-F04A-839B-2EFCDF972D6E}" type="datetimeFigureOut">
              <a:rPr lang="en-US" smtClean="0"/>
              <a:t>6/1/18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A9FBD-9469-494A-8688-166541CFD0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7FAAC-6FF3-EF4D-9290-0A7713B957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82B5D-43EF-3D4A-9086-74EC046C9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48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04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96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455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802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36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22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7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6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86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64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11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39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0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>
                <a:solidFill>
                  <a:prstClr val="black"/>
                </a:solidFill>
              </a:rPr>
              <a:pPr/>
              <a:t>109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1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1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00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9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0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LL(\theta) = y \log \sigma(\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theta^T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{x}) + (1-y) \log [1 - \sigma(\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theta^T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mathbf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{X})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74B743-AB90-0143-A3FE-FF2BF254D1E1}" type="slidenum">
              <a:rPr lang="en-US" altLang="en-US" smtClean="0"/>
              <a:pPr>
                <a:defRPr/>
              </a:pPr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899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6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500" y="2687884"/>
            <a:ext cx="1008412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929211"/>
            <a:ext cx="3192198" cy="6633964"/>
          </a:xfrm>
          <a:custGeom>
            <a:avLst/>
            <a:gdLst>
              <a:gd name="T0" fmla="*/ 0 w 21600"/>
              <a:gd name="T1" fmla="*/ 0 h 21600"/>
              <a:gd name="T2" fmla="*/ 2895600 w 21600"/>
              <a:gd name="T3" fmla="*/ 6018212 h 21600"/>
              <a:gd name="T4" fmla="*/ 0 w 21600"/>
              <a:gd name="T5" fmla="*/ 601821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268141" y="1007957"/>
            <a:ext cx="7306704" cy="1679928"/>
          </a:xfrm>
        </p:spPr>
        <p:txBody>
          <a:bodyPr anchor="b"/>
          <a:lstStyle>
            <a:lvl1pPr>
              <a:lnSpc>
                <a:spcPct val="80000"/>
              </a:lnSpc>
              <a:defRPr sz="595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864239" y="3023870"/>
            <a:ext cx="5040313" cy="1931917"/>
          </a:xfrm>
        </p:spPr>
        <p:txBody>
          <a:bodyPr/>
          <a:lstStyle>
            <a:lvl1pPr marL="0" indent="0">
              <a:buFontTx/>
              <a:buNone/>
              <a:defRPr sz="2756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36021" y="6887704"/>
            <a:ext cx="2100130" cy="503978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948245" y="6887704"/>
            <a:ext cx="3192198" cy="503978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728479" y="6887704"/>
            <a:ext cx="2100130" cy="503978"/>
          </a:xfrm>
        </p:spPr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3955DF3-5BED-334C-95D7-8BA3983169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0082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lvl3pPr>
              <a:buClrTx/>
              <a:buFont typeface="Courier New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909E3-630D-A945-A36C-F496E6EC57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69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/>
            </a:lvl1pPr>
            <a:lvl2pPr marL="503972" indent="0">
              <a:buNone/>
              <a:defRPr sz="1984"/>
            </a:lvl2pPr>
            <a:lvl3pPr marL="1007943" indent="0">
              <a:buNone/>
              <a:defRPr sz="1764"/>
            </a:lvl3pPr>
            <a:lvl4pPr marL="1511915" indent="0">
              <a:buNone/>
              <a:defRPr sz="1543"/>
            </a:lvl4pPr>
            <a:lvl5pPr marL="2015886" indent="0">
              <a:buNone/>
              <a:defRPr sz="1543"/>
            </a:lvl5pPr>
            <a:lvl6pPr marL="2519858" indent="0">
              <a:buNone/>
              <a:defRPr sz="1543"/>
            </a:lvl6pPr>
            <a:lvl7pPr marL="3023829" indent="0">
              <a:buNone/>
              <a:defRPr sz="1543"/>
            </a:lvl7pPr>
            <a:lvl8pPr marL="3527801" indent="0">
              <a:buNone/>
              <a:defRPr sz="1543"/>
            </a:lvl8pPr>
            <a:lvl9pPr marL="4031772" indent="0">
              <a:buNone/>
              <a:defRPr sz="154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7FF82-3A61-C643-8622-D5332A8BD0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950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037" y="1259946"/>
            <a:ext cx="4536281" cy="5711754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2328" y="1259946"/>
            <a:ext cx="4536281" cy="5711754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E0305-045B-7341-94A3-CC50EF5A17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93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300FC-2481-5149-90E8-21BD9B407A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380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8FA10-0D2A-E84F-BA25-336B99A932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277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01A20-6D95-B345-ADC3-ABD31F8AC8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48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0"/>
            <a:ext cx="9072563" cy="8080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052FF9-A6F6-A542-A660-03DC9310DFB5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11B2D-7F5D-C64E-847F-61A38A22DB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999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7F71E-4D27-EA42-9D2F-8110A0AF83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683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AD1EA-BC6E-274B-AA8B-99D938E668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2100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18466" y="587975"/>
            <a:ext cx="2310143" cy="6383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8037" y="587975"/>
            <a:ext cx="6762419" cy="6383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E3BEB-B147-D740-B5DC-C715947CF5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83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3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88037" y="587975"/>
            <a:ext cx="8988557" cy="671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8036" y="1259946"/>
            <a:ext cx="9240573" cy="571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36021" y="7139693"/>
            <a:ext cx="2100130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543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48245" y="7139693"/>
            <a:ext cx="3192198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543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28479" y="7139693"/>
            <a:ext cx="2100130" cy="2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543" smtClean="0">
                <a:solidFill>
                  <a:schemeClr val="hlink"/>
                </a:solidFill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9EC0097-06F2-DA42-ACD3-4822D6A824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06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5pPr>
      <a:lvl6pPr marL="503972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6pPr>
      <a:lvl7pPr marL="1007943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7pPr>
      <a:lvl8pPr marL="1511915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8pPr>
      <a:lvl9pPr marL="2015886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409">
          <a:solidFill>
            <a:schemeClr val="bg2"/>
          </a:solidFill>
          <a:latin typeface="Times New Roman" pitchFamily="18" charset="0"/>
        </a:defRPr>
      </a:lvl9pPr>
    </p:titleStyle>
    <p:bodyStyle>
      <a:lvl1pPr marL="377979" indent="-377979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Char char="•"/>
        <a:defRPr kumimoji="1" sz="3086">
          <a:solidFill>
            <a:schemeClr val="bg2"/>
          </a:solidFill>
          <a:latin typeface="+mn-lt"/>
          <a:ea typeface="+mn-ea"/>
          <a:cs typeface="+mn-cs"/>
        </a:defRPr>
      </a:lvl1pPr>
      <a:lvl2pPr marL="818954" indent="-314982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Ø"/>
        <a:defRPr kumimoji="1" sz="2646">
          <a:solidFill>
            <a:schemeClr val="bg2"/>
          </a:solidFill>
          <a:latin typeface="+mn-lt"/>
        </a:defRPr>
      </a:lvl2pPr>
      <a:lvl3pPr marL="1259929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205">
          <a:solidFill>
            <a:schemeClr val="bg2"/>
          </a:solidFill>
          <a:latin typeface="+mn-lt"/>
        </a:defRPr>
      </a:lvl3pPr>
      <a:lvl4pPr marL="1763900" indent="-251986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205">
          <a:solidFill>
            <a:schemeClr val="bg2"/>
          </a:solidFill>
          <a:latin typeface="+mn-lt"/>
        </a:defRPr>
      </a:lvl4pPr>
      <a:lvl5pPr marL="2267872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5pPr>
      <a:lvl6pPr marL="2771844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6pPr>
      <a:lvl7pPr marL="3275815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7pPr>
      <a:lvl8pPr marL="3779787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8pPr>
      <a:lvl9pPr marL="4283758" indent="-251986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205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tiff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png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58.jpeg"/><Relationship Id="rId9" Type="http://schemas.openxmlformats.org/officeDocument/2006/relationships/chart" Target="../charts/char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onvnetjs/demo/classify2d.html" TargetMode="External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.jpeg"/><Relationship Id="rId11" Type="http://schemas.openxmlformats.org/officeDocument/2006/relationships/image" Target="../media/image68.emf"/><Relationship Id="rId5" Type="http://schemas.openxmlformats.org/officeDocument/2006/relationships/image" Target="../media/image66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7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4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851" y="0"/>
            <a:ext cx="10122476" cy="759185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Beyond CS106A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Java console input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public class Age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public static void main(String[] </a:t>
            </a:r>
            <a:r>
              <a:rPr lang="en-US" altLang="x-none" sz="2425" dirty="0" err="1">
                <a:latin typeface="Consolas" charset="0"/>
              </a:rPr>
              <a:t>args</a:t>
            </a:r>
            <a:r>
              <a:rPr lang="en-US" altLang="x-none" sz="2425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        Scanner console = new Scanner(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System.in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</a:t>
            </a:r>
            <a:r>
              <a:rPr lang="en-US" altLang="x-none" sz="2425" dirty="0">
                <a:latin typeface="Consolas" charset="0"/>
              </a:rPr>
              <a:t>("What's your name?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String name = 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console.nextLine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</a:t>
            </a:r>
            <a:r>
              <a:rPr lang="en-US" altLang="x-none" sz="2425" dirty="0">
                <a:latin typeface="Consolas" charset="0"/>
              </a:rPr>
              <a:t>("How old are you? 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age = </a:t>
            </a:r>
            <a:r>
              <a:rPr lang="en-US" altLang="x-none" sz="2425" b="1" dirty="0" err="1">
                <a:solidFill>
                  <a:schemeClr val="accent2"/>
                </a:solidFill>
                <a:latin typeface="Consolas" charset="0"/>
              </a:rPr>
              <a:t>console.nextInt</a:t>
            </a:r>
            <a:r>
              <a:rPr lang="en-US" altLang="x-none" sz="2425" b="1" dirty="0">
                <a:solidFill>
                  <a:schemeClr val="accent2"/>
                </a:solidFill>
                <a:latin typeface="Consolas" charset="0"/>
              </a:rPr>
              <a:t>()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System.out.println</a:t>
            </a:r>
            <a:r>
              <a:rPr lang="en-US" altLang="x-none" sz="2425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1323" dirty="0">
              <a:latin typeface="Consolas" charset="0"/>
            </a:endParaRPr>
          </a:p>
          <a:p>
            <a:r>
              <a:rPr lang="en-US" altLang="x-none" dirty="0"/>
              <a:t>In standard Java, you must create a </a:t>
            </a:r>
            <a:r>
              <a:rPr lang="en-US" altLang="x-none" dirty="0">
                <a:latin typeface="Consolas" charset="0"/>
              </a:rPr>
              <a:t>Scanner</a:t>
            </a:r>
            <a:r>
              <a:rPr lang="en-US" altLang="x-none" dirty="0"/>
              <a:t> or similar object to read input from the console, which is also called </a:t>
            </a:r>
            <a:r>
              <a:rPr lang="en-US" altLang="x-none" dirty="0" err="1">
                <a:latin typeface="Consolas" charset="0"/>
              </a:rPr>
              <a:t>System.in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It does not automatically re-prompt and can crash on bad input.</a:t>
            </a:r>
          </a:p>
        </p:txBody>
      </p:sp>
    </p:spTree>
    <p:extLst>
      <p:ext uri="{BB962C8B-B14F-4D97-AF65-F5344CB8AC3E}">
        <p14:creationId xmlns:p14="http://schemas.microsoft.com/office/powerpoint/2010/main" val="798448075"/>
      </p:ext>
    </p:extLst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6626" y="1888670"/>
            <a:ext cx="276741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82.7%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2267" y="3025245"/>
            <a:ext cx="1255280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NASNet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arxiv.org</a:t>
            </a:r>
            <a:r>
              <a:rPr lang="en-US" dirty="0">
                <a:solidFill>
                  <a:schemeClr val="bg1"/>
                </a:solidFill>
              </a:rPr>
              <a:t>/pdf/1707.07012.pdf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41AC8-2243-494B-981D-C58AF1F46D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512" y="4160837"/>
            <a:ext cx="3886200" cy="25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2074111"/>
            <a:ext cx="10079567" cy="4036098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Vision has Social Implications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42923" y="6453381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Neural network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219645" y="5900233"/>
            <a:ext cx="24584" cy="381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04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08E395-44A9-5543-832D-53AF45B33ED8}"/>
              </a:ext>
            </a:extLst>
          </p:cNvPr>
          <p:cNvSpPr/>
          <p:nvPr/>
        </p:nvSpPr>
        <p:spPr>
          <a:xfrm>
            <a:off x="-167464" y="808037"/>
            <a:ext cx="10667541" cy="67516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is this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326" y="1623930"/>
            <a:ext cx="4955787" cy="5711754"/>
          </a:xfrm>
        </p:spPr>
        <p:txBody>
          <a:bodyPr/>
          <a:lstStyle/>
          <a:p>
            <a:pPr marL="0" indent="0">
              <a:buNone/>
            </a:pP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A machine learning algorithm performs </a:t>
            </a:r>
            <a:r>
              <a:rPr lang="en-US" sz="3086" b="1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better than </a:t>
            </a: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the best dermatologists.</a:t>
            </a:r>
          </a:p>
          <a:p>
            <a:pPr marL="0" indent="0">
              <a:buNone/>
            </a:pPr>
            <a:b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</a:br>
            <a:r>
              <a:rPr lang="en-US" sz="3086" dirty="0">
                <a:solidFill>
                  <a:schemeClr val="bg1"/>
                </a:solidFill>
                <a:latin typeface="Calibri"/>
                <a:ea typeface="Consolas" charset="0"/>
                <a:cs typeface="Calibri"/>
              </a:rPr>
              <a:t>Developed this year, at Stanford.</a:t>
            </a:r>
          </a:p>
          <a:p>
            <a:pPr marL="0" indent="0">
              <a:buNone/>
            </a:pPr>
            <a:endParaRPr lang="en-US" sz="3086" dirty="0">
              <a:solidFill>
                <a:schemeClr val="bg1"/>
              </a:solidFill>
              <a:latin typeface="Calibri"/>
              <a:ea typeface="Consolas" charset="0"/>
              <a:cs typeface="Calibri"/>
            </a:endParaRPr>
          </a:p>
        </p:txBody>
      </p:sp>
      <p:pic>
        <p:nvPicPr>
          <p:cNvPr id="4" name="Picture 3" descr="Screen Shot 2017-08-10 at 8.54.0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075" y="1679927"/>
            <a:ext cx="2233437" cy="42441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0475" y="7068558"/>
            <a:ext cx="3247860" cy="344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4"/>
              <a:t>Esteva et al., Nature 2017.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83AFA6-319C-2B42-B3CB-E61169E49EF4}"/>
              </a:ext>
            </a:extLst>
          </p:cNvPr>
          <p:cNvSpPr/>
          <p:nvPr/>
        </p:nvSpPr>
        <p:spPr>
          <a:xfrm>
            <a:off x="849312" y="6523037"/>
            <a:ext cx="8077200" cy="60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Esteva</a:t>
            </a:r>
            <a:r>
              <a:rPr lang="en-US" sz="1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, Andre, et al. "Dermatologist-level classification of skin cancer with deep neural networks." </a:t>
            </a:r>
            <a:r>
              <a:rPr lang="en-US" sz="1800" i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Nature</a:t>
            </a:r>
            <a:r>
              <a:rPr lang="en-US" sz="1800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 542.7639 (2017): 115-118.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4F5582F-1D18-C948-9210-7F7E74DFA0E6}"/>
              </a:ext>
            </a:extLst>
          </p:cNvPr>
          <p:cNvSpPr/>
          <p:nvPr/>
        </p:nvSpPr>
        <p:spPr bwMode="auto">
          <a:xfrm>
            <a:off x="1069006" y="6417149"/>
            <a:ext cx="1579418" cy="831272"/>
          </a:xfrm>
          <a:custGeom>
            <a:avLst/>
            <a:gdLst>
              <a:gd name="connsiteX0" fmla="*/ 1425038 w 1579418"/>
              <a:gd name="connsiteY0" fmla="*/ 142504 h 831272"/>
              <a:gd name="connsiteX1" fmla="*/ 1353787 w 1579418"/>
              <a:gd name="connsiteY1" fmla="*/ 130628 h 831272"/>
              <a:gd name="connsiteX2" fmla="*/ 1282535 w 1579418"/>
              <a:gd name="connsiteY2" fmla="*/ 106878 h 831272"/>
              <a:gd name="connsiteX3" fmla="*/ 1246909 w 1579418"/>
              <a:gd name="connsiteY3" fmla="*/ 83127 h 831272"/>
              <a:gd name="connsiteX4" fmla="*/ 1163781 w 1579418"/>
              <a:gd name="connsiteY4" fmla="*/ 59376 h 831272"/>
              <a:gd name="connsiteX5" fmla="*/ 1045028 w 1579418"/>
              <a:gd name="connsiteY5" fmla="*/ 35626 h 831272"/>
              <a:gd name="connsiteX6" fmla="*/ 985651 w 1579418"/>
              <a:gd name="connsiteY6" fmla="*/ 23750 h 831272"/>
              <a:gd name="connsiteX7" fmla="*/ 795646 w 1579418"/>
              <a:gd name="connsiteY7" fmla="*/ 0 h 831272"/>
              <a:gd name="connsiteX8" fmla="*/ 344384 w 1579418"/>
              <a:gd name="connsiteY8" fmla="*/ 11875 h 831272"/>
              <a:gd name="connsiteX9" fmla="*/ 273132 w 1579418"/>
              <a:gd name="connsiteY9" fmla="*/ 35626 h 831272"/>
              <a:gd name="connsiteX10" fmla="*/ 237506 w 1579418"/>
              <a:gd name="connsiteY10" fmla="*/ 47501 h 831272"/>
              <a:gd name="connsiteX11" fmla="*/ 201880 w 1579418"/>
              <a:gd name="connsiteY11" fmla="*/ 59376 h 831272"/>
              <a:gd name="connsiteX12" fmla="*/ 95002 w 1579418"/>
              <a:gd name="connsiteY12" fmla="*/ 154379 h 831272"/>
              <a:gd name="connsiteX13" fmla="*/ 47501 w 1579418"/>
              <a:gd name="connsiteY13" fmla="*/ 225631 h 831272"/>
              <a:gd name="connsiteX14" fmla="*/ 0 w 1579418"/>
              <a:gd name="connsiteY14" fmla="*/ 332509 h 831272"/>
              <a:gd name="connsiteX15" fmla="*/ 11875 w 1579418"/>
              <a:gd name="connsiteY15" fmla="*/ 475013 h 831272"/>
              <a:gd name="connsiteX16" fmla="*/ 118753 w 1579418"/>
              <a:gd name="connsiteY16" fmla="*/ 629392 h 831272"/>
              <a:gd name="connsiteX17" fmla="*/ 213755 w 1579418"/>
              <a:gd name="connsiteY17" fmla="*/ 724394 h 831272"/>
              <a:gd name="connsiteX18" fmla="*/ 249381 w 1579418"/>
              <a:gd name="connsiteY18" fmla="*/ 760020 h 831272"/>
              <a:gd name="connsiteX19" fmla="*/ 320633 w 1579418"/>
              <a:gd name="connsiteY19" fmla="*/ 783771 h 831272"/>
              <a:gd name="connsiteX20" fmla="*/ 356259 w 1579418"/>
              <a:gd name="connsiteY20" fmla="*/ 807522 h 831272"/>
              <a:gd name="connsiteX21" fmla="*/ 427511 w 1579418"/>
              <a:gd name="connsiteY21" fmla="*/ 819397 h 831272"/>
              <a:gd name="connsiteX22" fmla="*/ 475012 w 1579418"/>
              <a:gd name="connsiteY22" fmla="*/ 831272 h 831272"/>
              <a:gd name="connsiteX23" fmla="*/ 855023 w 1579418"/>
              <a:gd name="connsiteY23" fmla="*/ 819397 h 831272"/>
              <a:gd name="connsiteX24" fmla="*/ 950025 w 1579418"/>
              <a:gd name="connsiteY24" fmla="*/ 795646 h 831272"/>
              <a:gd name="connsiteX25" fmla="*/ 1056903 w 1579418"/>
              <a:gd name="connsiteY25" fmla="*/ 771896 h 831272"/>
              <a:gd name="connsiteX26" fmla="*/ 1104405 w 1579418"/>
              <a:gd name="connsiteY26" fmla="*/ 748145 h 831272"/>
              <a:gd name="connsiteX27" fmla="*/ 1175657 w 1579418"/>
              <a:gd name="connsiteY27" fmla="*/ 724394 h 831272"/>
              <a:gd name="connsiteX28" fmla="*/ 1282535 w 1579418"/>
              <a:gd name="connsiteY28" fmla="*/ 653143 h 831272"/>
              <a:gd name="connsiteX29" fmla="*/ 1318161 w 1579418"/>
              <a:gd name="connsiteY29" fmla="*/ 629392 h 831272"/>
              <a:gd name="connsiteX30" fmla="*/ 1353787 w 1579418"/>
              <a:gd name="connsiteY30" fmla="*/ 605641 h 831272"/>
              <a:gd name="connsiteX31" fmla="*/ 1401288 w 1579418"/>
              <a:gd name="connsiteY31" fmla="*/ 581891 h 831272"/>
              <a:gd name="connsiteX32" fmla="*/ 1436914 w 1579418"/>
              <a:gd name="connsiteY32" fmla="*/ 570015 h 831272"/>
              <a:gd name="connsiteX33" fmla="*/ 1472540 w 1579418"/>
              <a:gd name="connsiteY33" fmla="*/ 534389 h 831272"/>
              <a:gd name="connsiteX34" fmla="*/ 1543792 w 1579418"/>
              <a:gd name="connsiteY34" fmla="*/ 475013 h 831272"/>
              <a:gd name="connsiteX35" fmla="*/ 1579418 w 1579418"/>
              <a:gd name="connsiteY35" fmla="*/ 332509 h 831272"/>
              <a:gd name="connsiteX36" fmla="*/ 1567542 w 1579418"/>
              <a:gd name="connsiteY36" fmla="*/ 190005 h 831272"/>
              <a:gd name="connsiteX37" fmla="*/ 1555667 w 1579418"/>
              <a:gd name="connsiteY37" fmla="*/ 142504 h 831272"/>
              <a:gd name="connsiteX38" fmla="*/ 1484415 w 1579418"/>
              <a:gd name="connsiteY38" fmla="*/ 95002 h 831272"/>
              <a:gd name="connsiteX39" fmla="*/ 1401288 w 1579418"/>
              <a:gd name="connsiteY39" fmla="*/ 59376 h 831272"/>
              <a:gd name="connsiteX40" fmla="*/ 1068779 w 1579418"/>
              <a:gd name="connsiteY40" fmla="*/ 83127 h 831272"/>
              <a:gd name="connsiteX41" fmla="*/ 1045028 w 1579418"/>
              <a:gd name="connsiteY41" fmla="*/ 95002 h 83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79418" h="831272">
                <a:moveTo>
                  <a:pt x="1425038" y="142504"/>
                </a:moveTo>
                <a:cubicBezTo>
                  <a:pt x="1401288" y="138545"/>
                  <a:pt x="1377146" y="136468"/>
                  <a:pt x="1353787" y="130628"/>
                </a:cubicBezTo>
                <a:cubicBezTo>
                  <a:pt x="1329499" y="124556"/>
                  <a:pt x="1282535" y="106878"/>
                  <a:pt x="1282535" y="106878"/>
                </a:cubicBezTo>
                <a:cubicBezTo>
                  <a:pt x="1270660" y="98961"/>
                  <a:pt x="1259675" y="89510"/>
                  <a:pt x="1246909" y="83127"/>
                </a:cubicBezTo>
                <a:cubicBezTo>
                  <a:pt x="1227931" y="73638"/>
                  <a:pt x="1181531" y="64447"/>
                  <a:pt x="1163781" y="59376"/>
                </a:cubicBezTo>
                <a:cubicBezTo>
                  <a:pt x="1068189" y="32064"/>
                  <a:pt x="1215258" y="63998"/>
                  <a:pt x="1045028" y="35626"/>
                </a:cubicBezTo>
                <a:cubicBezTo>
                  <a:pt x="1025118" y="32308"/>
                  <a:pt x="1005561" y="27068"/>
                  <a:pt x="985651" y="23750"/>
                </a:cubicBezTo>
                <a:cubicBezTo>
                  <a:pt x="917880" y="12455"/>
                  <a:pt x="865235" y="7732"/>
                  <a:pt x="795646" y="0"/>
                </a:cubicBezTo>
                <a:cubicBezTo>
                  <a:pt x="645225" y="3958"/>
                  <a:pt x="494508" y="1639"/>
                  <a:pt x="344384" y="11875"/>
                </a:cubicBezTo>
                <a:cubicBezTo>
                  <a:pt x="319407" y="13578"/>
                  <a:pt x="296883" y="27709"/>
                  <a:pt x="273132" y="35626"/>
                </a:cubicBezTo>
                <a:lnTo>
                  <a:pt x="237506" y="47501"/>
                </a:lnTo>
                <a:lnTo>
                  <a:pt x="201880" y="59376"/>
                </a:lnTo>
                <a:cubicBezTo>
                  <a:pt x="159046" y="87932"/>
                  <a:pt x="127539" y="105574"/>
                  <a:pt x="95002" y="154379"/>
                </a:cubicBezTo>
                <a:cubicBezTo>
                  <a:pt x="79168" y="178130"/>
                  <a:pt x="56528" y="198551"/>
                  <a:pt x="47501" y="225631"/>
                </a:cubicBezTo>
                <a:cubicBezTo>
                  <a:pt x="19237" y="310423"/>
                  <a:pt x="37637" y="276052"/>
                  <a:pt x="0" y="332509"/>
                </a:cubicBezTo>
                <a:cubicBezTo>
                  <a:pt x="3958" y="380010"/>
                  <a:pt x="4039" y="427996"/>
                  <a:pt x="11875" y="475013"/>
                </a:cubicBezTo>
                <a:cubicBezTo>
                  <a:pt x="31080" y="590246"/>
                  <a:pt x="44432" y="517910"/>
                  <a:pt x="118753" y="629392"/>
                </a:cubicBezTo>
                <a:cubicBezTo>
                  <a:pt x="176074" y="715373"/>
                  <a:pt x="140723" y="687879"/>
                  <a:pt x="213755" y="724394"/>
                </a:cubicBezTo>
                <a:cubicBezTo>
                  <a:pt x="225630" y="736269"/>
                  <a:pt x="234700" y="751864"/>
                  <a:pt x="249381" y="760020"/>
                </a:cubicBezTo>
                <a:cubicBezTo>
                  <a:pt x="271266" y="772178"/>
                  <a:pt x="320633" y="783771"/>
                  <a:pt x="320633" y="783771"/>
                </a:cubicBezTo>
                <a:cubicBezTo>
                  <a:pt x="332508" y="791688"/>
                  <a:pt x="342719" y="803009"/>
                  <a:pt x="356259" y="807522"/>
                </a:cubicBezTo>
                <a:cubicBezTo>
                  <a:pt x="379102" y="815136"/>
                  <a:pt x="403900" y="814675"/>
                  <a:pt x="427511" y="819397"/>
                </a:cubicBezTo>
                <a:cubicBezTo>
                  <a:pt x="443515" y="822598"/>
                  <a:pt x="459178" y="827314"/>
                  <a:pt x="475012" y="831272"/>
                </a:cubicBezTo>
                <a:cubicBezTo>
                  <a:pt x="601682" y="827314"/>
                  <a:pt x="728646" y="828875"/>
                  <a:pt x="855023" y="819397"/>
                </a:cubicBezTo>
                <a:cubicBezTo>
                  <a:pt x="887574" y="816956"/>
                  <a:pt x="918358" y="803563"/>
                  <a:pt x="950025" y="795646"/>
                </a:cubicBezTo>
                <a:cubicBezTo>
                  <a:pt x="1017094" y="778879"/>
                  <a:pt x="981540" y="786968"/>
                  <a:pt x="1056903" y="771896"/>
                </a:cubicBezTo>
                <a:cubicBezTo>
                  <a:pt x="1072737" y="763979"/>
                  <a:pt x="1087968" y="754720"/>
                  <a:pt x="1104405" y="748145"/>
                </a:cubicBezTo>
                <a:cubicBezTo>
                  <a:pt x="1127650" y="738847"/>
                  <a:pt x="1154826" y="738281"/>
                  <a:pt x="1175657" y="724394"/>
                </a:cubicBezTo>
                <a:lnTo>
                  <a:pt x="1282535" y="653143"/>
                </a:lnTo>
                <a:lnTo>
                  <a:pt x="1318161" y="629392"/>
                </a:lnTo>
                <a:cubicBezTo>
                  <a:pt x="1330036" y="621475"/>
                  <a:pt x="1341021" y="612024"/>
                  <a:pt x="1353787" y="605641"/>
                </a:cubicBezTo>
                <a:cubicBezTo>
                  <a:pt x="1369621" y="597724"/>
                  <a:pt x="1385017" y="588864"/>
                  <a:pt x="1401288" y="581891"/>
                </a:cubicBezTo>
                <a:cubicBezTo>
                  <a:pt x="1412794" y="576960"/>
                  <a:pt x="1425039" y="573974"/>
                  <a:pt x="1436914" y="570015"/>
                </a:cubicBezTo>
                <a:cubicBezTo>
                  <a:pt x="1448789" y="558140"/>
                  <a:pt x="1459638" y="545140"/>
                  <a:pt x="1472540" y="534389"/>
                </a:cubicBezTo>
                <a:cubicBezTo>
                  <a:pt x="1571740" y="451724"/>
                  <a:pt x="1439710" y="579095"/>
                  <a:pt x="1543792" y="475013"/>
                </a:cubicBezTo>
                <a:cubicBezTo>
                  <a:pt x="1575156" y="380918"/>
                  <a:pt x="1563426" y="428456"/>
                  <a:pt x="1579418" y="332509"/>
                </a:cubicBezTo>
                <a:cubicBezTo>
                  <a:pt x="1575459" y="285008"/>
                  <a:pt x="1573454" y="237303"/>
                  <a:pt x="1567542" y="190005"/>
                </a:cubicBezTo>
                <a:cubicBezTo>
                  <a:pt x="1565518" y="173810"/>
                  <a:pt x="1563764" y="156675"/>
                  <a:pt x="1555667" y="142504"/>
                </a:cubicBezTo>
                <a:cubicBezTo>
                  <a:pt x="1531449" y="100123"/>
                  <a:pt x="1520873" y="110627"/>
                  <a:pt x="1484415" y="95002"/>
                </a:cubicBezTo>
                <a:cubicBezTo>
                  <a:pt x="1381694" y="50979"/>
                  <a:pt x="1484838" y="87227"/>
                  <a:pt x="1401288" y="59376"/>
                </a:cubicBezTo>
                <a:cubicBezTo>
                  <a:pt x="1281759" y="64157"/>
                  <a:pt x="1174366" y="40893"/>
                  <a:pt x="1068779" y="83127"/>
                </a:cubicBezTo>
                <a:cubicBezTo>
                  <a:pt x="1060561" y="86414"/>
                  <a:pt x="1052945" y="91044"/>
                  <a:pt x="1045028" y="95002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4AA61CB-DC26-9D41-B661-EB96025552CF}"/>
              </a:ext>
            </a:extLst>
          </p:cNvPr>
          <p:cNvSpPr/>
          <p:nvPr/>
        </p:nvSpPr>
        <p:spPr bwMode="auto">
          <a:xfrm>
            <a:off x="5615084" y="6701638"/>
            <a:ext cx="904696" cy="629911"/>
          </a:xfrm>
          <a:custGeom>
            <a:avLst/>
            <a:gdLst>
              <a:gd name="connsiteX0" fmla="*/ 762192 w 904696"/>
              <a:gd name="connsiteY0" fmla="*/ 59895 h 629911"/>
              <a:gd name="connsiteX1" fmla="*/ 334680 w 904696"/>
              <a:gd name="connsiteY1" fmla="*/ 518 h 629911"/>
              <a:gd name="connsiteX2" fmla="*/ 239677 w 904696"/>
              <a:gd name="connsiteY2" fmla="*/ 12394 h 629911"/>
              <a:gd name="connsiteX3" fmla="*/ 144675 w 904696"/>
              <a:gd name="connsiteY3" fmla="*/ 36144 h 629911"/>
              <a:gd name="connsiteX4" fmla="*/ 109049 w 904696"/>
              <a:gd name="connsiteY4" fmla="*/ 59895 h 629911"/>
              <a:gd name="connsiteX5" fmla="*/ 61547 w 904696"/>
              <a:gd name="connsiteY5" fmla="*/ 131147 h 629911"/>
              <a:gd name="connsiteX6" fmla="*/ 25922 w 904696"/>
              <a:gd name="connsiteY6" fmla="*/ 166773 h 629911"/>
              <a:gd name="connsiteX7" fmla="*/ 14046 w 904696"/>
              <a:gd name="connsiteY7" fmla="*/ 333028 h 629911"/>
              <a:gd name="connsiteX8" fmla="*/ 73423 w 904696"/>
              <a:gd name="connsiteY8" fmla="*/ 404280 h 629911"/>
              <a:gd name="connsiteX9" fmla="*/ 120924 w 904696"/>
              <a:gd name="connsiteY9" fmla="*/ 475531 h 629911"/>
              <a:gd name="connsiteX10" fmla="*/ 192176 w 904696"/>
              <a:gd name="connsiteY10" fmla="*/ 534908 h 629911"/>
              <a:gd name="connsiteX11" fmla="*/ 227802 w 904696"/>
              <a:gd name="connsiteY11" fmla="*/ 570534 h 629911"/>
              <a:gd name="connsiteX12" fmla="*/ 310929 w 904696"/>
              <a:gd name="connsiteY12" fmla="*/ 618035 h 629911"/>
              <a:gd name="connsiteX13" fmla="*/ 346555 w 904696"/>
              <a:gd name="connsiteY13" fmla="*/ 629911 h 629911"/>
              <a:gd name="connsiteX14" fmla="*/ 655314 w 904696"/>
              <a:gd name="connsiteY14" fmla="*/ 594285 h 629911"/>
              <a:gd name="connsiteX15" fmla="*/ 762192 w 904696"/>
              <a:gd name="connsiteY15" fmla="*/ 534908 h 629911"/>
              <a:gd name="connsiteX16" fmla="*/ 797818 w 904696"/>
              <a:gd name="connsiteY16" fmla="*/ 511157 h 629911"/>
              <a:gd name="connsiteX17" fmla="*/ 821568 w 904696"/>
              <a:gd name="connsiteY17" fmla="*/ 475531 h 629911"/>
              <a:gd name="connsiteX18" fmla="*/ 857194 w 904696"/>
              <a:gd name="connsiteY18" fmla="*/ 439905 h 629911"/>
              <a:gd name="connsiteX19" fmla="*/ 880945 w 904696"/>
              <a:gd name="connsiteY19" fmla="*/ 392404 h 629911"/>
              <a:gd name="connsiteX20" fmla="*/ 892820 w 904696"/>
              <a:gd name="connsiteY20" fmla="*/ 344903 h 629911"/>
              <a:gd name="connsiteX21" fmla="*/ 904696 w 904696"/>
              <a:gd name="connsiteY21" fmla="*/ 309277 h 629911"/>
              <a:gd name="connsiteX22" fmla="*/ 892820 w 904696"/>
              <a:gd name="connsiteY22" fmla="*/ 143022 h 629911"/>
              <a:gd name="connsiteX23" fmla="*/ 880945 w 904696"/>
              <a:gd name="connsiteY23" fmla="*/ 107396 h 629911"/>
              <a:gd name="connsiteX24" fmla="*/ 833444 w 904696"/>
              <a:gd name="connsiteY24" fmla="*/ 36144 h 629911"/>
              <a:gd name="connsiteX25" fmla="*/ 762192 w 904696"/>
              <a:gd name="connsiteY25" fmla="*/ 518 h 629911"/>
              <a:gd name="connsiteX26" fmla="*/ 643438 w 904696"/>
              <a:gd name="connsiteY26" fmla="*/ 12394 h 629911"/>
              <a:gd name="connsiteX27" fmla="*/ 572186 w 904696"/>
              <a:gd name="connsiteY27" fmla="*/ 36144 h 629911"/>
              <a:gd name="connsiteX28" fmla="*/ 536560 w 904696"/>
              <a:gd name="connsiteY28" fmla="*/ 71770 h 629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04696" h="629911">
                <a:moveTo>
                  <a:pt x="762192" y="59895"/>
                </a:moveTo>
                <a:cubicBezTo>
                  <a:pt x="619688" y="40103"/>
                  <a:pt x="477961" y="13543"/>
                  <a:pt x="334680" y="518"/>
                </a:cubicBezTo>
                <a:cubicBezTo>
                  <a:pt x="302897" y="-2371"/>
                  <a:pt x="271220" y="7541"/>
                  <a:pt x="239677" y="12394"/>
                </a:cubicBezTo>
                <a:cubicBezTo>
                  <a:pt x="186450" y="20583"/>
                  <a:pt x="188023" y="21695"/>
                  <a:pt x="144675" y="36144"/>
                </a:cubicBezTo>
                <a:cubicBezTo>
                  <a:pt x="132800" y="44061"/>
                  <a:pt x="118447" y="49154"/>
                  <a:pt x="109049" y="59895"/>
                </a:cubicBezTo>
                <a:cubicBezTo>
                  <a:pt x="90252" y="81377"/>
                  <a:pt x="81731" y="110962"/>
                  <a:pt x="61547" y="131147"/>
                </a:cubicBezTo>
                <a:lnTo>
                  <a:pt x="25922" y="166773"/>
                </a:lnTo>
                <a:cubicBezTo>
                  <a:pt x="-282" y="245385"/>
                  <a:pt x="-10672" y="242396"/>
                  <a:pt x="14046" y="333028"/>
                </a:cubicBezTo>
                <a:cubicBezTo>
                  <a:pt x="21684" y="361034"/>
                  <a:pt x="57627" y="383971"/>
                  <a:pt x="73423" y="404280"/>
                </a:cubicBezTo>
                <a:cubicBezTo>
                  <a:pt x="90948" y="426812"/>
                  <a:pt x="100740" y="455347"/>
                  <a:pt x="120924" y="475531"/>
                </a:cubicBezTo>
                <a:cubicBezTo>
                  <a:pt x="225006" y="579613"/>
                  <a:pt x="92977" y="452242"/>
                  <a:pt x="192176" y="534908"/>
                </a:cubicBezTo>
                <a:cubicBezTo>
                  <a:pt x="205078" y="545659"/>
                  <a:pt x="214900" y="559783"/>
                  <a:pt x="227802" y="570534"/>
                </a:cubicBezTo>
                <a:cubicBezTo>
                  <a:pt x="248850" y="588074"/>
                  <a:pt x="287012" y="607785"/>
                  <a:pt x="310929" y="618035"/>
                </a:cubicBezTo>
                <a:cubicBezTo>
                  <a:pt x="322435" y="622966"/>
                  <a:pt x="334680" y="625952"/>
                  <a:pt x="346555" y="629911"/>
                </a:cubicBezTo>
                <a:cubicBezTo>
                  <a:pt x="609051" y="616785"/>
                  <a:pt x="508866" y="643101"/>
                  <a:pt x="655314" y="594285"/>
                </a:cubicBezTo>
                <a:cubicBezTo>
                  <a:pt x="718016" y="573384"/>
                  <a:pt x="680534" y="589347"/>
                  <a:pt x="762192" y="534908"/>
                </a:cubicBezTo>
                <a:lnTo>
                  <a:pt x="797818" y="511157"/>
                </a:lnTo>
                <a:cubicBezTo>
                  <a:pt x="805735" y="499282"/>
                  <a:pt x="812431" y="486495"/>
                  <a:pt x="821568" y="475531"/>
                </a:cubicBezTo>
                <a:cubicBezTo>
                  <a:pt x="832319" y="462629"/>
                  <a:pt x="847432" y="453571"/>
                  <a:pt x="857194" y="439905"/>
                </a:cubicBezTo>
                <a:cubicBezTo>
                  <a:pt x="867484" y="425500"/>
                  <a:pt x="873028" y="408238"/>
                  <a:pt x="880945" y="392404"/>
                </a:cubicBezTo>
                <a:cubicBezTo>
                  <a:pt x="884903" y="376570"/>
                  <a:pt x="888336" y="360596"/>
                  <a:pt x="892820" y="344903"/>
                </a:cubicBezTo>
                <a:cubicBezTo>
                  <a:pt x="896259" y="332867"/>
                  <a:pt x="904696" y="321795"/>
                  <a:pt x="904696" y="309277"/>
                </a:cubicBezTo>
                <a:cubicBezTo>
                  <a:pt x="904696" y="253717"/>
                  <a:pt x="899312" y="198201"/>
                  <a:pt x="892820" y="143022"/>
                </a:cubicBezTo>
                <a:cubicBezTo>
                  <a:pt x="891357" y="130590"/>
                  <a:pt x="887024" y="118338"/>
                  <a:pt x="880945" y="107396"/>
                </a:cubicBezTo>
                <a:cubicBezTo>
                  <a:pt x="867083" y="82443"/>
                  <a:pt x="857195" y="51977"/>
                  <a:pt x="833444" y="36144"/>
                </a:cubicBezTo>
                <a:cubicBezTo>
                  <a:pt x="787402" y="5451"/>
                  <a:pt x="811358" y="16908"/>
                  <a:pt x="762192" y="518"/>
                </a:cubicBezTo>
                <a:cubicBezTo>
                  <a:pt x="722607" y="4477"/>
                  <a:pt x="682539" y="5063"/>
                  <a:pt x="643438" y="12394"/>
                </a:cubicBezTo>
                <a:cubicBezTo>
                  <a:pt x="618831" y="17008"/>
                  <a:pt x="572186" y="36144"/>
                  <a:pt x="572186" y="36144"/>
                </a:cubicBezTo>
                <a:lnTo>
                  <a:pt x="536560" y="71770"/>
                </a:ln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5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" y="-1"/>
            <a:ext cx="10079567" cy="755967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sustain.stanf</a:t>
            </a:r>
            <a:r>
              <a:rPr lang="en-US" dirty="0" err="1">
                <a:solidFill>
                  <a:schemeClr val="bg1"/>
                </a:solidFill>
              </a:rPr>
              <a:t>ord.edu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3192908" y="6919742"/>
            <a:ext cx="290335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sustain.stanford.edu</a:t>
            </a:r>
            <a:r>
              <a:rPr lang="en-US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16" y="0"/>
            <a:ext cx="9489543" cy="7571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0980" y="6771497"/>
            <a:ext cx="29033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sustain.stanford.edu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937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832737" y="1700832"/>
          <a:ext cx="3743769" cy="5327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5071" b="1" dirty="0">
                <a:solidFill>
                  <a:prstClr val="black"/>
                </a:solidFill>
                <a:latin typeface="Calibri"/>
                <a:cs typeface="Calibri"/>
              </a:rPr>
              <a:t>Understanding Students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5514080" y="1700832"/>
          <a:ext cx="3171772" cy="5327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5124" y="964853"/>
            <a:ext cx="1048035" cy="14719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47620" y="5921182"/>
            <a:ext cx="4741555" cy="9126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66" dirty="0">
                <a:solidFill>
                  <a:prstClr val="black"/>
                </a:solidFill>
              </a:rPr>
              <a:t>Huge improvement in ability to predict for real students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12F17-939B-9E48-8B15-141262B55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312" y="111283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769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Tl;dr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our brain is constantly decomposing</a:t>
            </a:r>
          </a:p>
        </p:txBody>
      </p:sp>
    </p:spTree>
    <p:extLst>
      <p:ext uri="{BB962C8B-B14F-4D97-AF65-F5344CB8AC3E}">
        <p14:creationId xmlns:p14="http://schemas.microsoft.com/office/powerpoint/2010/main" val="10991314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Told Vision Was 30 Years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796129"/>
            <a:ext cx="10191641" cy="67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009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9376" y="5917304"/>
            <a:ext cx="4360489" cy="723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9" dirty="0"/>
              <a:t>Almost perfect…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</a:p>
        </p:txBody>
      </p:sp>
    </p:spTree>
    <p:extLst>
      <p:ext uri="{BB962C8B-B14F-4D97-AF65-F5344CB8AC3E}">
        <p14:creationId xmlns:p14="http://schemas.microsoft.com/office/powerpoint/2010/main" val="688812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a time to be alive</a:t>
            </a:r>
          </a:p>
        </p:txBody>
      </p:sp>
      <p:pic>
        <p:nvPicPr>
          <p:cNvPr id="5" name="Android- 100 Billion Wor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22" y="1588003"/>
            <a:ext cx="9612365" cy="54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endParaRPr lang="en-US" sz="1984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3972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968" dirty="0">
                <a:solidFill>
                  <a:prstClr val="white"/>
                </a:solidFill>
                <a:ea typeface="Arial" charset="0"/>
                <a:cs typeface="Arial" charset="0"/>
              </a:rPr>
              <a:t>Ethics in AI</a:t>
            </a:r>
          </a:p>
        </p:txBody>
      </p:sp>
    </p:spTree>
    <p:extLst>
      <p:ext uri="{BB962C8B-B14F-4D97-AF65-F5344CB8AC3E}">
        <p14:creationId xmlns:p14="http://schemas.microsoft.com/office/powerpoint/2010/main" val="60677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Graphics Programs</a:t>
            </a:r>
          </a:p>
        </p:txBody>
      </p:sp>
      <p:sp>
        <p:nvSpPr>
          <p:cNvPr id="1823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x-none" dirty="0"/>
              <a:t>The ACM library does several things to make graphics easier:</a:t>
            </a:r>
          </a:p>
          <a:p>
            <a:r>
              <a:rPr lang="en-US" altLang="x-none" dirty="0"/>
              <a:t>Automatically creates and displays a </a:t>
            </a:r>
            <a:r>
              <a:rPr lang="en-US" altLang="x-none" b="1" dirty="0"/>
              <a:t>window</a:t>
            </a:r>
            <a:r>
              <a:rPr lang="en-US" altLang="x-none" dirty="0"/>
              <a:t> on the screen.</a:t>
            </a:r>
          </a:p>
          <a:p>
            <a:pPr lvl="1"/>
            <a:r>
              <a:rPr lang="en-US" altLang="x-none" dirty="0"/>
              <a:t>In standard Java, we must do this ourselves; it is called a </a:t>
            </a:r>
            <a:r>
              <a:rPr lang="en-US" altLang="x-none" dirty="0" err="1">
                <a:latin typeface="Consolas" charset="0"/>
              </a:rPr>
              <a:t>JFrame</a:t>
            </a:r>
            <a:r>
              <a:rPr lang="en-US" altLang="x-none" dirty="0"/>
              <a:t>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Sets up a </a:t>
            </a:r>
            <a:r>
              <a:rPr lang="en-US" altLang="x-none" b="1" dirty="0"/>
              <a:t>drawing canvas</a:t>
            </a:r>
            <a:r>
              <a:rPr lang="en-US" altLang="x-none" dirty="0"/>
              <a:t> in the center of the window</a:t>
            </a:r>
            <a:br>
              <a:rPr lang="en-US" altLang="x-none" dirty="0"/>
            </a:br>
            <a:r>
              <a:rPr lang="en-US" altLang="x-none" dirty="0"/>
              <a:t>In standard Java, we must create our own drawing canvas.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Provides convenient methods to listen for mouse events.</a:t>
            </a:r>
          </a:p>
          <a:p>
            <a:pPr lvl="1"/>
            <a:r>
              <a:rPr lang="en-US" altLang="x-none" dirty="0"/>
              <a:t>In standard Java, event handling takes a bit more code to set up.</a:t>
            </a:r>
          </a:p>
        </p:txBody>
      </p:sp>
    </p:spTree>
    <p:extLst>
      <p:ext uri="{BB962C8B-B14F-4D97-AF65-F5344CB8AC3E}">
        <p14:creationId xmlns:p14="http://schemas.microsoft.com/office/powerpoint/2010/main" val="9602882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1253371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x-none" b="1"/>
              <a:t>JAR</a:t>
            </a:r>
            <a:r>
              <a:rPr lang="en-US" altLang="x-none"/>
              <a:t>: </a:t>
            </a:r>
            <a:r>
              <a:rPr lang="en-US" altLang="x-none" u="sng"/>
              <a:t>J</a:t>
            </a:r>
            <a:r>
              <a:rPr lang="en-US" altLang="x-none"/>
              <a:t>ava </a:t>
            </a:r>
            <a:r>
              <a:rPr lang="en-US" altLang="x-none" u="sng"/>
              <a:t>Ar</a:t>
            </a:r>
            <a:r>
              <a:rPr lang="en-US" altLang="x-none"/>
              <a:t>chive.  A compressed binary of a Java program.</a:t>
            </a:r>
          </a:p>
          <a:p>
            <a:pPr lvl="1"/>
            <a:r>
              <a:rPr lang="en-US" altLang="x-none"/>
              <a:t>The typical way to </a:t>
            </a:r>
            <a:r>
              <a:rPr lang="en-US" altLang="x-none" b="1"/>
              <a:t>distribute a Java app as a single file</a:t>
            </a:r>
            <a:r>
              <a:rPr lang="en-US" altLang="x-none"/>
              <a:t>.</a:t>
            </a:r>
          </a:p>
          <a:p>
            <a:pPr lvl="1"/>
            <a:r>
              <a:rPr lang="en-US" altLang="x-none"/>
              <a:t>Essentially just a ZIP file with Java .class files in it.</a:t>
            </a:r>
          </a:p>
          <a:p>
            <a:pPr lvl="1"/>
            <a:endParaRPr lang="en-US" altLang="x-none"/>
          </a:p>
          <a:p>
            <a:r>
              <a:rPr lang="en-US" altLang="x-none"/>
              <a:t>Making a JAR of your project in Eclipse:</a:t>
            </a:r>
          </a:p>
          <a:p>
            <a:pPr lvl="1"/>
            <a:r>
              <a:rPr lang="en-US" altLang="x-none"/>
              <a:t>File → Export ... →</a:t>
            </a:r>
            <a:br>
              <a:rPr lang="en-US" altLang="x-none"/>
            </a:br>
            <a:r>
              <a:rPr lang="en-US" altLang="x-none"/>
              <a:t>Java → </a:t>
            </a:r>
            <a:r>
              <a:rPr lang="en-US" altLang="x-none" b="1"/>
              <a:t>Runnable JAR File</a:t>
            </a:r>
          </a:p>
          <a:p>
            <a:pPr lvl="1"/>
            <a:endParaRPr lang="en-US" altLang="x-none" i="1"/>
          </a:p>
          <a:p>
            <a:r>
              <a:rPr lang="en-US" altLang="x-none" i="1"/>
              <a:t>see handout on course web site</a:t>
            </a:r>
            <a:endParaRPr lang="en-US" altLang="x-none"/>
          </a:p>
        </p:txBody>
      </p:sp>
      <p:pic>
        <p:nvPicPr>
          <p:cNvPr id="1841156" name="Picture 4" descr="jar-expor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7251" y="3443851"/>
            <a:ext cx="3632844" cy="411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67A48F-B463-B344-987D-CC53AD39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8E28EAC-5135-6A40-BCCE-D81C7B7747CD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Export to JAR</a:t>
            </a:r>
          </a:p>
        </p:txBody>
      </p:sp>
    </p:spTree>
    <p:extLst>
      <p:ext uri="{BB962C8B-B14F-4D97-AF65-F5344CB8AC3E}">
        <p14:creationId xmlns:p14="http://schemas.microsoft.com/office/powerpoint/2010/main" val="32053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ACM GUI example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public class ColorFun extends Program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public void init()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JButton button1 = new JButton("Red!");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JButton button2 = new JButton("Blue!");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add(button1,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add(button2, SOUTH);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addActionListeners();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public void actionPerformed(ActionEvent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if (event.getActionCommand().equals("Red!"))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    setBackground(Color.BLUE);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    setBackground(Color.RED);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862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Java GUI example</a:t>
            </a:r>
          </a:p>
        </p:txBody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public class </a:t>
            </a:r>
            <a:r>
              <a:rPr lang="en-US" altLang="x-none" sz="1984" dirty="0" err="1">
                <a:latin typeface="Consolas" charset="0"/>
              </a:rPr>
              <a:t>ColorFun</a:t>
            </a:r>
            <a:r>
              <a:rPr lang="en-US" altLang="x-none" sz="1984" dirty="0">
                <a:latin typeface="Consolas" charset="0"/>
              </a:rPr>
              <a:t> 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implements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ActionListener</a:t>
            </a:r>
            <a:r>
              <a:rPr lang="en-US" altLang="x-none" sz="1984" dirty="0">
                <a:latin typeface="Consolas" charset="0"/>
              </a:rPr>
              <a:t>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static void </a:t>
            </a:r>
            <a:r>
              <a:rPr lang="en-US" altLang="x-none" sz="1984" b="1" dirty="0">
                <a:latin typeface="Consolas" charset="0"/>
              </a:rPr>
              <a:t>main</a:t>
            </a:r>
            <a:r>
              <a:rPr lang="en-US" altLang="x-none" sz="1984" dirty="0">
                <a:latin typeface="Consolas" charset="0"/>
              </a:rPr>
              <a:t>(String[] </a:t>
            </a:r>
            <a:r>
              <a:rPr lang="en-US" altLang="x-none" sz="1984" dirty="0" err="1">
                <a:latin typeface="Consolas" charset="0"/>
              </a:rPr>
              <a:t>args</a:t>
            </a:r>
            <a:r>
              <a:rPr lang="en-US" altLang="x-none" sz="1984" dirty="0">
                <a:latin typeface="Consolas" charset="0"/>
              </a:rPr>
              <a:t>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new </a:t>
            </a:r>
            <a:r>
              <a:rPr lang="en-US" altLang="x-none" sz="1984" dirty="0" err="1">
                <a:latin typeface="Consolas" charset="0"/>
              </a:rPr>
              <a:t>ColorFun</a:t>
            </a:r>
            <a:r>
              <a:rPr lang="en-US" altLang="x-none" sz="1984" dirty="0">
                <a:latin typeface="Consolas" charset="0"/>
              </a:rPr>
              <a:t>().</a:t>
            </a:r>
            <a:r>
              <a:rPr lang="en-US" altLang="x-none" sz="1984" dirty="0" err="1">
                <a:latin typeface="Consolas" charset="0"/>
              </a:rPr>
              <a:t>init</a:t>
            </a:r>
            <a:r>
              <a:rPr lang="en-US" altLang="x-none" sz="1984" dirty="0">
                <a:latin typeface="Consolas" charset="0"/>
              </a:rPr>
              <a:t>();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endParaRPr lang="en-US" altLang="x-none" sz="882" dirty="0">
              <a:latin typeface="Consolas" charset="0"/>
            </a:endParaRP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private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JFrame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frame;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 dirty="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void </a:t>
            </a:r>
            <a:r>
              <a:rPr lang="en-US" altLang="x-none" sz="1984" dirty="0" err="1">
                <a:latin typeface="Consolas" charset="0"/>
              </a:rPr>
              <a:t>init</a:t>
            </a:r>
            <a:r>
              <a:rPr lang="en-US" altLang="x-none" sz="1984" dirty="0">
                <a:latin typeface="Consolas" charset="0"/>
              </a:rPr>
              <a:t>()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frame = new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JFrame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("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ColorFun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frame.setSize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(500, 300);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 button1 = new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("Red!");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 button2 = new </a:t>
            </a:r>
            <a:r>
              <a:rPr lang="en-US" altLang="x-none" sz="1984" dirty="0" err="1">
                <a:latin typeface="Consolas" charset="0"/>
              </a:rPr>
              <a:t>JButton</a:t>
            </a:r>
            <a:r>
              <a:rPr lang="en-US" altLang="x-none" sz="1984" dirty="0">
                <a:latin typeface="Consolas" charset="0"/>
              </a:rPr>
              <a:t>("Blue!");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button1.addActionListener(this);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button2.addActionListener(this);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add</a:t>
            </a:r>
            <a:r>
              <a:rPr lang="en-US" altLang="x-none" sz="1984" dirty="0">
                <a:latin typeface="Consolas" charset="0"/>
              </a:rPr>
              <a:t>(button1,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add</a:t>
            </a:r>
            <a:r>
              <a:rPr lang="en-US" altLang="x-none" sz="1984" dirty="0">
                <a:latin typeface="Consolas" charset="0"/>
              </a:rPr>
              <a:t>(button2, "South");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frame.setVisible</a:t>
            </a:r>
            <a:r>
              <a:rPr lang="en-US" altLang="x-none" sz="1984" b="1" dirty="0">
                <a:solidFill>
                  <a:schemeClr val="accent2"/>
                </a:solidFill>
                <a:latin typeface="Consolas" charset="0"/>
              </a:rPr>
              <a:t>(true);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}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882" dirty="0">
                <a:latin typeface="Consolas" charset="0"/>
              </a:rPr>
              <a:t>    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public void </a:t>
            </a:r>
            <a:r>
              <a:rPr lang="en-US" altLang="x-none" sz="1984" dirty="0" err="1">
                <a:latin typeface="Consolas" charset="0"/>
              </a:rPr>
              <a:t>actionPerformed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ActionEvent</a:t>
            </a:r>
            <a:r>
              <a:rPr lang="en-US" altLang="x-none" sz="1984" dirty="0">
                <a:latin typeface="Consolas" charset="0"/>
              </a:rPr>
              <a:t> event)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if (</a:t>
            </a:r>
            <a:r>
              <a:rPr lang="en-US" altLang="x-none" sz="1984" dirty="0" err="1">
                <a:latin typeface="Consolas" charset="0"/>
              </a:rPr>
              <a:t>event.getActionCommand</a:t>
            </a:r>
            <a:r>
              <a:rPr lang="en-US" altLang="x-none" sz="1984" dirty="0">
                <a:latin typeface="Consolas" charset="0"/>
              </a:rPr>
              <a:t>().equals("Red!"))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setBackground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Color.BLUE</a:t>
            </a:r>
            <a:r>
              <a:rPr lang="en-US" altLang="x-none" sz="1984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} else {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            </a:t>
            </a:r>
            <a:r>
              <a:rPr lang="en-US" altLang="x-none" sz="1984" b="1" dirty="0" err="1">
                <a:solidFill>
                  <a:schemeClr val="accent2"/>
                </a:solidFill>
                <a:latin typeface="Consolas" charset="0"/>
              </a:rPr>
              <a:t>frame.</a:t>
            </a:r>
            <a:r>
              <a:rPr lang="en-US" altLang="x-none" sz="1984" dirty="0" err="1">
                <a:latin typeface="Consolas" charset="0"/>
              </a:rPr>
              <a:t>setBackground</a:t>
            </a:r>
            <a:r>
              <a:rPr lang="en-US" altLang="x-none" sz="1984" dirty="0">
                <a:latin typeface="Consolas" charset="0"/>
              </a:rPr>
              <a:t>(</a:t>
            </a:r>
            <a:r>
              <a:rPr lang="en-US" altLang="x-none" sz="1984" dirty="0" err="1">
                <a:latin typeface="Consolas" charset="0"/>
              </a:rPr>
              <a:t>Color.RED</a:t>
            </a:r>
            <a:r>
              <a:rPr lang="en-US" altLang="x-none" sz="1984" dirty="0">
                <a:latin typeface="Consolas" charset="0"/>
              </a:rPr>
              <a:t>);</a:t>
            </a:r>
          </a:p>
          <a:p>
            <a:pPr>
              <a:lnSpc>
                <a:spcPct val="65000"/>
              </a:lnSpc>
              <a:buFontTx/>
              <a:buNone/>
            </a:pPr>
            <a:r>
              <a:rPr lang="en-US" altLang="x-none" sz="1984" dirty="0">
                <a:latin typeface="Consolas" charset="0"/>
              </a:rPr>
              <a:t>}   }   }</a:t>
            </a:r>
          </a:p>
        </p:txBody>
      </p:sp>
    </p:spTree>
    <p:extLst>
      <p:ext uri="{BB962C8B-B14F-4D97-AF65-F5344CB8AC3E}">
        <p14:creationId xmlns:p14="http://schemas.microsoft.com/office/powerpoint/2010/main" val="356081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Summary</a:t>
            </a:r>
          </a:p>
        </p:txBody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2" y="1646237"/>
            <a:ext cx="9072563" cy="4989036"/>
          </a:xfrm>
        </p:spPr>
        <p:txBody>
          <a:bodyPr>
            <a:normAutofit/>
          </a:bodyPr>
          <a:lstStyle/>
          <a:p>
            <a:r>
              <a:rPr lang="en-US" altLang="x-none" sz="2400" b="1" dirty="0"/>
              <a:t>Benefits of libraries:</a:t>
            </a:r>
          </a:p>
          <a:p>
            <a:pPr lvl="1"/>
            <a:r>
              <a:rPr lang="en-US" altLang="x-none" sz="2400" dirty="0"/>
              <a:t>simplify syntax/rough edges of language/API</a:t>
            </a:r>
          </a:p>
          <a:p>
            <a:pPr lvl="1"/>
            <a:r>
              <a:rPr lang="en-US" altLang="x-none" sz="2400" dirty="0"/>
              <a:t>avoid re-writing the same code over and over</a:t>
            </a:r>
          </a:p>
          <a:p>
            <a:pPr lvl="1"/>
            <a:r>
              <a:rPr lang="en-US" altLang="x-none" sz="2400" dirty="0"/>
              <a:t>possible to make advanced programs quickly</a:t>
            </a:r>
          </a:p>
          <a:p>
            <a:pPr lvl="1"/>
            <a:r>
              <a:rPr lang="en-US" altLang="x-none" sz="2400" dirty="0"/>
              <a:t>leverage work of others</a:t>
            </a:r>
          </a:p>
          <a:p>
            <a:pPr lvl="1"/>
            <a:endParaRPr lang="en-US" altLang="x-none" sz="2400" dirty="0"/>
          </a:p>
        </p:txBody>
      </p:sp>
      <p:pic>
        <p:nvPicPr>
          <p:cNvPr id="1835013" name="Picture 5" descr="gotfu_snapshot_cs106a_breakou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912" y="1570037"/>
            <a:ext cx="2419491" cy="360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85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E3867-4E34-F345-8304-B65CDCE0DB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2585"/>
            <a:ext cx="10080625" cy="58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62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7" y="1417637"/>
            <a:ext cx="9902070" cy="3506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&lt;Double&gt; evens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&lt;Double&gt;();</a:t>
            </a:r>
          </a:p>
          <a:p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(evens);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79651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986" y="1452338"/>
            <a:ext cx="6977982" cy="350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Vector&lt;double&gt; evens;</a:t>
            </a:r>
          </a:p>
          <a:p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== 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evens.add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cout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&lt;&lt; evens &lt;&lt;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endl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3275578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732" y="1465778"/>
            <a:ext cx="9491155" cy="274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range(100):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0: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evens.append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67331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732" y="1465777"/>
            <a:ext cx="9491155" cy="3500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evens = []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   if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% 2 </a:t>
            </a:r>
            <a:r>
              <a:rPr lang="en-US" sz="2646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==</a:t>
            </a:r>
            <a:r>
              <a:rPr lang="en-US" sz="2646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0) {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evens.push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646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    }</a:t>
            </a:r>
          </a:p>
          <a:p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646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lang="en-US" sz="2646" dirty="0">
                <a:latin typeface="Courier" charset="0"/>
                <a:ea typeface="Courier" charset="0"/>
                <a:cs typeface="Courier" charset="0"/>
              </a:rPr>
              <a:t>(evens)</a:t>
            </a: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646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681" y="5792391"/>
            <a:ext cx="8913259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>
                <a:latin typeface="Consolas" charset="0"/>
                <a:ea typeface="Consolas" charset="0"/>
                <a:cs typeface="Consolas" charset="0"/>
              </a:rPr>
              <a:t>prints [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2, 4, 6, 8, 10, 12, </a:t>
            </a:r>
            <a:r>
              <a:rPr lang="mr-IN" sz="3527" dirty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527" dirty="0">
                <a:latin typeface="Consolas" charset="0"/>
                <a:ea typeface="Consolas" charset="0"/>
                <a:cs typeface="Consolas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20767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64897" y="5725193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2" y="1874837"/>
            <a:ext cx="3486653" cy="350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556063" y="1481905"/>
            <a:ext cx="3135368" cy="1318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4745979" y="2970989"/>
            <a:ext cx="1309704" cy="21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2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Future in the CS curriculum</a:t>
            </a:r>
          </a:p>
        </p:txBody>
      </p:sp>
    </p:spTree>
    <p:extLst>
      <p:ext uri="{BB962C8B-B14F-4D97-AF65-F5344CB8AC3E}">
        <p14:creationId xmlns:p14="http://schemas.microsoft.com/office/powerpoint/2010/main" val="360727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281928" y="26368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488112" y="3130930"/>
            <a:ext cx="2172390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Computational</a:t>
            </a:r>
          </a:p>
          <a:p>
            <a:pPr algn="ctr"/>
            <a:r>
              <a:rPr lang="en-US" sz="2400" dirty="0"/>
              <a:t>Biology</a:t>
            </a:r>
          </a:p>
        </p:txBody>
      </p:sp>
    </p:spTree>
    <p:extLst>
      <p:ext uri="{BB962C8B-B14F-4D97-AF65-F5344CB8AC3E}">
        <p14:creationId xmlns:p14="http://schemas.microsoft.com/office/powerpoint/2010/main" val="62476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335712" y="38560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488112" y="4465637"/>
            <a:ext cx="22183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Internet</a:t>
            </a:r>
          </a:p>
        </p:txBody>
      </p:sp>
    </p:spTree>
    <p:extLst>
      <p:ext uri="{BB962C8B-B14F-4D97-AF65-F5344CB8AC3E}">
        <p14:creationId xmlns:p14="http://schemas.microsoft.com/office/powerpoint/2010/main" val="54873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5573712" y="2027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5726112" y="2636837"/>
            <a:ext cx="22183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AI and Robotics</a:t>
            </a:r>
          </a:p>
        </p:txBody>
      </p:sp>
    </p:spTree>
    <p:extLst>
      <p:ext uri="{BB962C8B-B14F-4D97-AF65-F5344CB8AC3E}">
        <p14:creationId xmlns:p14="http://schemas.microsoft.com/office/powerpoint/2010/main" val="144977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6869112" y="3170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7097712" y="3932237"/>
            <a:ext cx="22183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Datascience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8923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C240-7D04-F846-A011-0FBA14B5D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CS Curriculum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4F2D0B-7A8C-F149-A379-895F4A957801}"/>
              </a:ext>
            </a:extLst>
          </p:cNvPr>
          <p:cNvSpPr/>
          <p:nvPr/>
        </p:nvSpPr>
        <p:spPr>
          <a:xfrm>
            <a:off x="239712" y="20272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EE6CE-227D-7344-BE73-6B3C000A5605}"/>
              </a:ext>
            </a:extLst>
          </p:cNvPr>
          <p:cNvSpPr txBox="1"/>
          <p:nvPr/>
        </p:nvSpPr>
        <p:spPr>
          <a:xfrm>
            <a:off x="445896" y="25213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D08E5E7-EFB1-4244-A91D-F606104692D7}"/>
              </a:ext>
            </a:extLst>
          </p:cNvPr>
          <p:cNvSpPr/>
          <p:nvPr/>
        </p:nvSpPr>
        <p:spPr>
          <a:xfrm>
            <a:off x="2449512" y="2179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CA734-FE9B-1C4D-BBBB-A70A2F3AD46D}"/>
              </a:ext>
            </a:extLst>
          </p:cNvPr>
          <p:cNvSpPr txBox="1"/>
          <p:nvPr/>
        </p:nvSpPr>
        <p:spPr>
          <a:xfrm>
            <a:off x="2655696" y="2673730"/>
            <a:ext cx="133241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CS106B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CE488D-EEAC-3644-8849-14A256A24B86}"/>
              </a:ext>
            </a:extLst>
          </p:cNvPr>
          <p:cNvSpPr/>
          <p:nvPr/>
        </p:nvSpPr>
        <p:spPr>
          <a:xfrm>
            <a:off x="3135312" y="4465637"/>
            <a:ext cx="1816608" cy="1499616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1BFA7-71DA-D14C-AE55-59BECCEBCA3E}"/>
              </a:ext>
            </a:extLst>
          </p:cNvPr>
          <p:cNvSpPr txBox="1"/>
          <p:nvPr/>
        </p:nvSpPr>
        <p:spPr>
          <a:xfrm>
            <a:off x="3287712" y="4846637"/>
            <a:ext cx="13917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CS109 +</a:t>
            </a:r>
          </a:p>
          <a:p>
            <a:pPr algn="ctr"/>
            <a:r>
              <a:rPr lang="en-US" sz="2400" dirty="0"/>
              <a:t>CS103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8FFCF8F-15F8-C542-8C34-8C02FB081E52}"/>
              </a:ext>
            </a:extLst>
          </p:cNvPr>
          <p:cNvSpPr/>
          <p:nvPr/>
        </p:nvSpPr>
        <p:spPr>
          <a:xfrm>
            <a:off x="4811712" y="975360"/>
            <a:ext cx="5039424" cy="6072967"/>
          </a:xfrm>
          <a:custGeom>
            <a:avLst/>
            <a:gdLst>
              <a:gd name="connsiteX0" fmla="*/ 4937764 w 5401060"/>
              <a:gd name="connsiteY0" fmla="*/ 134112 h 6072967"/>
              <a:gd name="connsiteX1" fmla="*/ 4779268 w 5401060"/>
              <a:gd name="connsiteY1" fmla="*/ 146304 h 6072967"/>
              <a:gd name="connsiteX2" fmla="*/ 4718308 w 5401060"/>
              <a:gd name="connsiteY2" fmla="*/ 134112 h 6072967"/>
              <a:gd name="connsiteX3" fmla="*/ 4645156 w 5401060"/>
              <a:gd name="connsiteY3" fmla="*/ 121920 h 6072967"/>
              <a:gd name="connsiteX4" fmla="*/ 4584196 w 5401060"/>
              <a:gd name="connsiteY4" fmla="*/ 109728 h 6072967"/>
              <a:gd name="connsiteX5" fmla="*/ 4303780 w 5401060"/>
              <a:gd name="connsiteY5" fmla="*/ 85344 h 6072967"/>
              <a:gd name="connsiteX6" fmla="*/ 4072132 w 5401060"/>
              <a:gd name="connsiteY6" fmla="*/ 60960 h 6072967"/>
              <a:gd name="connsiteX7" fmla="*/ 3962404 w 5401060"/>
              <a:gd name="connsiteY7" fmla="*/ 48768 h 6072967"/>
              <a:gd name="connsiteX8" fmla="*/ 2938276 w 5401060"/>
              <a:gd name="connsiteY8" fmla="*/ 24384 h 6072967"/>
              <a:gd name="connsiteX9" fmla="*/ 2621284 w 5401060"/>
              <a:gd name="connsiteY9" fmla="*/ 12192 h 6072967"/>
              <a:gd name="connsiteX10" fmla="*/ 2414020 w 5401060"/>
              <a:gd name="connsiteY10" fmla="*/ 0 h 6072967"/>
              <a:gd name="connsiteX11" fmla="*/ 1621540 w 5401060"/>
              <a:gd name="connsiteY11" fmla="*/ 12192 h 6072967"/>
              <a:gd name="connsiteX12" fmla="*/ 1499620 w 5401060"/>
              <a:gd name="connsiteY12" fmla="*/ 36576 h 6072967"/>
              <a:gd name="connsiteX13" fmla="*/ 1426468 w 5401060"/>
              <a:gd name="connsiteY13" fmla="*/ 48768 h 6072967"/>
              <a:gd name="connsiteX14" fmla="*/ 1231396 w 5401060"/>
              <a:gd name="connsiteY14" fmla="*/ 85344 h 6072967"/>
              <a:gd name="connsiteX15" fmla="*/ 914404 w 5401060"/>
              <a:gd name="connsiteY15" fmla="*/ 109728 h 6072967"/>
              <a:gd name="connsiteX16" fmla="*/ 780292 w 5401060"/>
              <a:gd name="connsiteY16" fmla="*/ 134112 h 6072967"/>
              <a:gd name="connsiteX17" fmla="*/ 707140 w 5401060"/>
              <a:gd name="connsiteY17" fmla="*/ 146304 h 6072967"/>
              <a:gd name="connsiteX18" fmla="*/ 560836 w 5401060"/>
              <a:gd name="connsiteY18" fmla="*/ 219456 h 6072967"/>
              <a:gd name="connsiteX19" fmla="*/ 487684 w 5401060"/>
              <a:gd name="connsiteY19" fmla="*/ 292608 h 6072967"/>
              <a:gd name="connsiteX20" fmla="*/ 463300 w 5401060"/>
              <a:gd name="connsiteY20" fmla="*/ 329184 h 6072967"/>
              <a:gd name="connsiteX21" fmla="*/ 426724 w 5401060"/>
              <a:gd name="connsiteY21" fmla="*/ 365760 h 6072967"/>
              <a:gd name="connsiteX22" fmla="*/ 377956 w 5401060"/>
              <a:gd name="connsiteY22" fmla="*/ 438912 h 6072967"/>
              <a:gd name="connsiteX23" fmla="*/ 353572 w 5401060"/>
              <a:gd name="connsiteY23" fmla="*/ 475488 h 6072967"/>
              <a:gd name="connsiteX24" fmla="*/ 292612 w 5401060"/>
              <a:gd name="connsiteY24" fmla="*/ 548640 h 6072967"/>
              <a:gd name="connsiteX25" fmla="*/ 268228 w 5401060"/>
              <a:gd name="connsiteY25" fmla="*/ 621792 h 6072967"/>
              <a:gd name="connsiteX26" fmla="*/ 243844 w 5401060"/>
              <a:gd name="connsiteY26" fmla="*/ 658368 h 6072967"/>
              <a:gd name="connsiteX27" fmla="*/ 207268 w 5401060"/>
              <a:gd name="connsiteY27" fmla="*/ 768096 h 6072967"/>
              <a:gd name="connsiteX28" fmla="*/ 195076 w 5401060"/>
              <a:gd name="connsiteY28" fmla="*/ 804672 h 6072967"/>
              <a:gd name="connsiteX29" fmla="*/ 182884 w 5401060"/>
              <a:gd name="connsiteY29" fmla="*/ 841248 h 6072967"/>
              <a:gd name="connsiteX30" fmla="*/ 170692 w 5401060"/>
              <a:gd name="connsiteY30" fmla="*/ 1024128 h 6072967"/>
              <a:gd name="connsiteX31" fmla="*/ 134116 w 5401060"/>
              <a:gd name="connsiteY31" fmla="*/ 1097280 h 6072967"/>
              <a:gd name="connsiteX32" fmla="*/ 121924 w 5401060"/>
              <a:gd name="connsiteY32" fmla="*/ 1133856 h 6072967"/>
              <a:gd name="connsiteX33" fmla="*/ 97540 w 5401060"/>
              <a:gd name="connsiteY33" fmla="*/ 1170432 h 6072967"/>
              <a:gd name="connsiteX34" fmla="*/ 73156 w 5401060"/>
              <a:gd name="connsiteY34" fmla="*/ 1243584 h 6072967"/>
              <a:gd name="connsiteX35" fmla="*/ 48772 w 5401060"/>
              <a:gd name="connsiteY35" fmla="*/ 1292352 h 6072967"/>
              <a:gd name="connsiteX36" fmla="*/ 36580 w 5401060"/>
              <a:gd name="connsiteY36" fmla="*/ 1353312 h 6072967"/>
              <a:gd name="connsiteX37" fmla="*/ 24388 w 5401060"/>
              <a:gd name="connsiteY37" fmla="*/ 1402080 h 6072967"/>
              <a:gd name="connsiteX38" fmla="*/ 12196 w 5401060"/>
              <a:gd name="connsiteY38" fmla="*/ 1499616 h 6072967"/>
              <a:gd name="connsiteX39" fmla="*/ 12196 w 5401060"/>
              <a:gd name="connsiteY39" fmla="*/ 2231136 h 6072967"/>
              <a:gd name="connsiteX40" fmla="*/ 24388 w 5401060"/>
              <a:gd name="connsiteY40" fmla="*/ 2304288 h 6072967"/>
              <a:gd name="connsiteX41" fmla="*/ 48772 w 5401060"/>
              <a:gd name="connsiteY41" fmla="*/ 2462784 h 6072967"/>
              <a:gd name="connsiteX42" fmla="*/ 60964 w 5401060"/>
              <a:gd name="connsiteY42" fmla="*/ 2535936 h 6072967"/>
              <a:gd name="connsiteX43" fmla="*/ 73156 w 5401060"/>
              <a:gd name="connsiteY43" fmla="*/ 2572512 h 6072967"/>
              <a:gd name="connsiteX44" fmla="*/ 85348 w 5401060"/>
              <a:gd name="connsiteY44" fmla="*/ 2621280 h 6072967"/>
              <a:gd name="connsiteX45" fmla="*/ 109732 w 5401060"/>
              <a:gd name="connsiteY45" fmla="*/ 2682240 h 6072967"/>
              <a:gd name="connsiteX46" fmla="*/ 121924 w 5401060"/>
              <a:gd name="connsiteY46" fmla="*/ 2743200 h 6072967"/>
              <a:gd name="connsiteX47" fmla="*/ 134116 w 5401060"/>
              <a:gd name="connsiteY47" fmla="*/ 2779776 h 6072967"/>
              <a:gd name="connsiteX48" fmla="*/ 146308 w 5401060"/>
              <a:gd name="connsiteY48" fmla="*/ 2828544 h 6072967"/>
              <a:gd name="connsiteX49" fmla="*/ 170692 w 5401060"/>
              <a:gd name="connsiteY49" fmla="*/ 2877312 h 6072967"/>
              <a:gd name="connsiteX50" fmla="*/ 182884 w 5401060"/>
              <a:gd name="connsiteY50" fmla="*/ 2913888 h 6072967"/>
              <a:gd name="connsiteX51" fmla="*/ 231652 w 5401060"/>
              <a:gd name="connsiteY51" fmla="*/ 2987040 h 6072967"/>
              <a:gd name="connsiteX52" fmla="*/ 256036 w 5401060"/>
              <a:gd name="connsiteY52" fmla="*/ 3023616 h 6072967"/>
              <a:gd name="connsiteX53" fmla="*/ 329188 w 5401060"/>
              <a:gd name="connsiteY53" fmla="*/ 3108960 h 6072967"/>
              <a:gd name="connsiteX54" fmla="*/ 390148 w 5401060"/>
              <a:gd name="connsiteY54" fmla="*/ 3206496 h 6072967"/>
              <a:gd name="connsiteX55" fmla="*/ 451108 w 5401060"/>
              <a:gd name="connsiteY55" fmla="*/ 3364992 h 6072967"/>
              <a:gd name="connsiteX56" fmla="*/ 487684 w 5401060"/>
              <a:gd name="connsiteY56" fmla="*/ 3499104 h 6072967"/>
              <a:gd name="connsiteX57" fmla="*/ 499876 w 5401060"/>
              <a:gd name="connsiteY57" fmla="*/ 3584448 h 6072967"/>
              <a:gd name="connsiteX58" fmla="*/ 512068 w 5401060"/>
              <a:gd name="connsiteY58" fmla="*/ 4352544 h 6072967"/>
              <a:gd name="connsiteX59" fmla="*/ 548644 w 5401060"/>
              <a:gd name="connsiteY59" fmla="*/ 4523232 h 6072967"/>
              <a:gd name="connsiteX60" fmla="*/ 560836 w 5401060"/>
              <a:gd name="connsiteY60" fmla="*/ 4559808 h 6072967"/>
              <a:gd name="connsiteX61" fmla="*/ 585220 w 5401060"/>
              <a:gd name="connsiteY61" fmla="*/ 4693920 h 6072967"/>
              <a:gd name="connsiteX62" fmla="*/ 609604 w 5401060"/>
              <a:gd name="connsiteY62" fmla="*/ 4767072 h 6072967"/>
              <a:gd name="connsiteX63" fmla="*/ 646180 w 5401060"/>
              <a:gd name="connsiteY63" fmla="*/ 4913376 h 6072967"/>
              <a:gd name="connsiteX64" fmla="*/ 658372 w 5401060"/>
              <a:gd name="connsiteY64" fmla="*/ 4974336 h 6072967"/>
              <a:gd name="connsiteX65" fmla="*/ 670564 w 5401060"/>
              <a:gd name="connsiteY65" fmla="*/ 5010912 h 6072967"/>
              <a:gd name="connsiteX66" fmla="*/ 719332 w 5401060"/>
              <a:gd name="connsiteY66" fmla="*/ 5193792 h 6072967"/>
              <a:gd name="connsiteX67" fmla="*/ 743716 w 5401060"/>
              <a:gd name="connsiteY67" fmla="*/ 5266944 h 6072967"/>
              <a:gd name="connsiteX68" fmla="*/ 853444 w 5401060"/>
              <a:gd name="connsiteY68" fmla="*/ 5486400 h 6072967"/>
              <a:gd name="connsiteX69" fmla="*/ 865636 w 5401060"/>
              <a:gd name="connsiteY69" fmla="*/ 5559552 h 6072967"/>
              <a:gd name="connsiteX70" fmla="*/ 938788 w 5401060"/>
              <a:gd name="connsiteY70" fmla="*/ 5681472 h 6072967"/>
              <a:gd name="connsiteX71" fmla="*/ 987556 w 5401060"/>
              <a:gd name="connsiteY71" fmla="*/ 5730240 h 6072967"/>
              <a:gd name="connsiteX72" fmla="*/ 1194820 w 5401060"/>
              <a:gd name="connsiteY72" fmla="*/ 5852160 h 6072967"/>
              <a:gd name="connsiteX73" fmla="*/ 1402084 w 5401060"/>
              <a:gd name="connsiteY73" fmla="*/ 5949696 h 6072967"/>
              <a:gd name="connsiteX74" fmla="*/ 1584964 w 5401060"/>
              <a:gd name="connsiteY74" fmla="*/ 6010656 h 6072967"/>
              <a:gd name="connsiteX75" fmla="*/ 1755652 w 5401060"/>
              <a:gd name="connsiteY75" fmla="*/ 6035040 h 6072967"/>
              <a:gd name="connsiteX76" fmla="*/ 1828804 w 5401060"/>
              <a:gd name="connsiteY76" fmla="*/ 6047232 h 6072967"/>
              <a:gd name="connsiteX77" fmla="*/ 1865380 w 5401060"/>
              <a:gd name="connsiteY77" fmla="*/ 6059424 h 6072967"/>
              <a:gd name="connsiteX78" fmla="*/ 2048260 w 5401060"/>
              <a:gd name="connsiteY78" fmla="*/ 6071616 h 6072967"/>
              <a:gd name="connsiteX79" fmla="*/ 2365252 w 5401060"/>
              <a:gd name="connsiteY79" fmla="*/ 6059424 h 6072967"/>
              <a:gd name="connsiteX80" fmla="*/ 2438404 w 5401060"/>
              <a:gd name="connsiteY80" fmla="*/ 6047232 h 6072967"/>
              <a:gd name="connsiteX81" fmla="*/ 2596900 w 5401060"/>
              <a:gd name="connsiteY81" fmla="*/ 6035040 h 6072967"/>
              <a:gd name="connsiteX82" fmla="*/ 3779524 w 5401060"/>
              <a:gd name="connsiteY82" fmla="*/ 6047232 h 6072967"/>
              <a:gd name="connsiteX83" fmla="*/ 3950212 w 5401060"/>
              <a:gd name="connsiteY83" fmla="*/ 6047232 h 6072967"/>
              <a:gd name="connsiteX84" fmla="*/ 3986788 w 5401060"/>
              <a:gd name="connsiteY84" fmla="*/ 6035040 h 6072967"/>
              <a:gd name="connsiteX85" fmla="*/ 4035556 w 5401060"/>
              <a:gd name="connsiteY85" fmla="*/ 6022848 h 6072967"/>
              <a:gd name="connsiteX86" fmla="*/ 4096516 w 5401060"/>
              <a:gd name="connsiteY86" fmla="*/ 5998464 h 6072967"/>
              <a:gd name="connsiteX87" fmla="*/ 4181860 w 5401060"/>
              <a:gd name="connsiteY87" fmla="*/ 5925312 h 6072967"/>
              <a:gd name="connsiteX88" fmla="*/ 4218436 w 5401060"/>
              <a:gd name="connsiteY88" fmla="*/ 5888736 h 6072967"/>
              <a:gd name="connsiteX89" fmla="*/ 4255012 w 5401060"/>
              <a:gd name="connsiteY89" fmla="*/ 5876544 h 6072967"/>
              <a:gd name="connsiteX90" fmla="*/ 4315972 w 5401060"/>
              <a:gd name="connsiteY90" fmla="*/ 5839968 h 6072967"/>
              <a:gd name="connsiteX91" fmla="*/ 4364740 w 5401060"/>
              <a:gd name="connsiteY91" fmla="*/ 5815584 h 6072967"/>
              <a:gd name="connsiteX92" fmla="*/ 4572004 w 5401060"/>
              <a:gd name="connsiteY92" fmla="*/ 5632704 h 6072967"/>
              <a:gd name="connsiteX93" fmla="*/ 4645156 w 5401060"/>
              <a:gd name="connsiteY93" fmla="*/ 5559552 h 6072967"/>
              <a:gd name="connsiteX94" fmla="*/ 4730500 w 5401060"/>
              <a:gd name="connsiteY94" fmla="*/ 5462016 h 6072967"/>
              <a:gd name="connsiteX95" fmla="*/ 4803652 w 5401060"/>
              <a:gd name="connsiteY95" fmla="*/ 5401056 h 6072967"/>
              <a:gd name="connsiteX96" fmla="*/ 4852420 w 5401060"/>
              <a:gd name="connsiteY96" fmla="*/ 5340096 h 6072967"/>
              <a:gd name="connsiteX97" fmla="*/ 4962148 w 5401060"/>
              <a:gd name="connsiteY97" fmla="*/ 5169408 h 6072967"/>
              <a:gd name="connsiteX98" fmla="*/ 4986532 w 5401060"/>
              <a:gd name="connsiteY98" fmla="*/ 5120640 h 6072967"/>
              <a:gd name="connsiteX99" fmla="*/ 5047492 w 5401060"/>
              <a:gd name="connsiteY99" fmla="*/ 4949952 h 6072967"/>
              <a:gd name="connsiteX100" fmla="*/ 5120644 w 5401060"/>
              <a:gd name="connsiteY100" fmla="*/ 4791456 h 6072967"/>
              <a:gd name="connsiteX101" fmla="*/ 5157220 w 5401060"/>
              <a:gd name="connsiteY101" fmla="*/ 4693920 h 6072967"/>
              <a:gd name="connsiteX102" fmla="*/ 5169412 w 5401060"/>
              <a:gd name="connsiteY102" fmla="*/ 4645152 h 6072967"/>
              <a:gd name="connsiteX103" fmla="*/ 5193796 w 5401060"/>
              <a:gd name="connsiteY103" fmla="*/ 4596384 h 6072967"/>
              <a:gd name="connsiteX104" fmla="*/ 5266948 w 5401060"/>
              <a:gd name="connsiteY104" fmla="*/ 4352544 h 6072967"/>
              <a:gd name="connsiteX105" fmla="*/ 5315716 w 5401060"/>
              <a:gd name="connsiteY105" fmla="*/ 4206240 h 6072967"/>
              <a:gd name="connsiteX106" fmla="*/ 5340100 w 5401060"/>
              <a:gd name="connsiteY106" fmla="*/ 3706368 h 6072967"/>
              <a:gd name="connsiteX107" fmla="*/ 5388868 w 5401060"/>
              <a:gd name="connsiteY107" fmla="*/ 3462528 h 6072967"/>
              <a:gd name="connsiteX108" fmla="*/ 5401060 w 5401060"/>
              <a:gd name="connsiteY108" fmla="*/ 2962656 h 6072967"/>
              <a:gd name="connsiteX109" fmla="*/ 5388868 w 5401060"/>
              <a:gd name="connsiteY109" fmla="*/ 2353056 h 6072967"/>
              <a:gd name="connsiteX110" fmla="*/ 5340100 w 5401060"/>
              <a:gd name="connsiteY110" fmla="*/ 1901952 h 6072967"/>
              <a:gd name="connsiteX111" fmla="*/ 5327908 w 5401060"/>
              <a:gd name="connsiteY111" fmla="*/ 1706880 h 6072967"/>
              <a:gd name="connsiteX112" fmla="*/ 5303524 w 5401060"/>
              <a:gd name="connsiteY112" fmla="*/ 1572768 h 6072967"/>
              <a:gd name="connsiteX113" fmla="*/ 5291332 w 5401060"/>
              <a:gd name="connsiteY113" fmla="*/ 1536192 h 6072967"/>
              <a:gd name="connsiteX114" fmla="*/ 5266948 w 5401060"/>
              <a:gd name="connsiteY114" fmla="*/ 1389888 h 6072967"/>
              <a:gd name="connsiteX115" fmla="*/ 5242564 w 5401060"/>
              <a:gd name="connsiteY115" fmla="*/ 1316736 h 6072967"/>
              <a:gd name="connsiteX116" fmla="*/ 5205988 w 5401060"/>
              <a:gd name="connsiteY116" fmla="*/ 1194816 h 6072967"/>
              <a:gd name="connsiteX117" fmla="*/ 5181604 w 5401060"/>
              <a:gd name="connsiteY117" fmla="*/ 1133856 h 6072967"/>
              <a:gd name="connsiteX118" fmla="*/ 5169412 w 5401060"/>
              <a:gd name="connsiteY118" fmla="*/ 1072896 h 6072967"/>
              <a:gd name="connsiteX119" fmla="*/ 5145028 w 5401060"/>
              <a:gd name="connsiteY119" fmla="*/ 1036320 h 6072967"/>
              <a:gd name="connsiteX120" fmla="*/ 5108452 w 5401060"/>
              <a:gd name="connsiteY120" fmla="*/ 914400 h 6072967"/>
              <a:gd name="connsiteX121" fmla="*/ 5096260 w 5401060"/>
              <a:gd name="connsiteY121" fmla="*/ 877824 h 6072967"/>
              <a:gd name="connsiteX122" fmla="*/ 5084068 w 5401060"/>
              <a:gd name="connsiteY122" fmla="*/ 829056 h 6072967"/>
              <a:gd name="connsiteX123" fmla="*/ 5047492 w 5401060"/>
              <a:gd name="connsiteY123" fmla="*/ 792480 h 6072967"/>
              <a:gd name="connsiteX124" fmla="*/ 4998724 w 5401060"/>
              <a:gd name="connsiteY124" fmla="*/ 719328 h 6072967"/>
              <a:gd name="connsiteX125" fmla="*/ 4937764 w 5401060"/>
              <a:gd name="connsiteY125" fmla="*/ 646176 h 6072967"/>
              <a:gd name="connsiteX126" fmla="*/ 4901188 w 5401060"/>
              <a:gd name="connsiteY126" fmla="*/ 585216 h 6072967"/>
              <a:gd name="connsiteX127" fmla="*/ 4876804 w 5401060"/>
              <a:gd name="connsiteY127" fmla="*/ 536448 h 6072967"/>
              <a:gd name="connsiteX128" fmla="*/ 4840228 w 5401060"/>
              <a:gd name="connsiteY128" fmla="*/ 499872 h 6072967"/>
              <a:gd name="connsiteX129" fmla="*/ 4828036 w 5401060"/>
              <a:gd name="connsiteY129" fmla="*/ 451104 h 6072967"/>
              <a:gd name="connsiteX130" fmla="*/ 4791460 w 5401060"/>
              <a:gd name="connsiteY130" fmla="*/ 402336 h 6072967"/>
              <a:gd name="connsiteX131" fmla="*/ 4754884 w 5401060"/>
              <a:gd name="connsiteY131" fmla="*/ 341376 h 6072967"/>
              <a:gd name="connsiteX132" fmla="*/ 4706116 w 5401060"/>
              <a:gd name="connsiteY132" fmla="*/ 268224 h 6072967"/>
              <a:gd name="connsiteX133" fmla="*/ 4681732 w 5401060"/>
              <a:gd name="connsiteY133" fmla="*/ 219456 h 6072967"/>
              <a:gd name="connsiteX134" fmla="*/ 4669540 w 5401060"/>
              <a:gd name="connsiteY134" fmla="*/ 182880 h 6072967"/>
              <a:gd name="connsiteX135" fmla="*/ 4596388 w 5401060"/>
              <a:gd name="connsiteY135" fmla="*/ 109728 h 6072967"/>
              <a:gd name="connsiteX136" fmla="*/ 4559812 w 5401060"/>
              <a:gd name="connsiteY136" fmla="*/ 97536 h 6072967"/>
              <a:gd name="connsiteX137" fmla="*/ 4535428 w 5401060"/>
              <a:gd name="connsiteY137" fmla="*/ 60960 h 607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5401060" h="6072967">
                <a:moveTo>
                  <a:pt x="4937764" y="134112"/>
                </a:moveTo>
                <a:cubicBezTo>
                  <a:pt x="4884932" y="138176"/>
                  <a:pt x="4832256" y="146304"/>
                  <a:pt x="4779268" y="146304"/>
                </a:cubicBezTo>
                <a:cubicBezTo>
                  <a:pt x="4758546" y="146304"/>
                  <a:pt x="4738696" y="137819"/>
                  <a:pt x="4718308" y="134112"/>
                </a:cubicBezTo>
                <a:cubicBezTo>
                  <a:pt x="4693986" y="129690"/>
                  <a:pt x="4669478" y="126342"/>
                  <a:pt x="4645156" y="121920"/>
                </a:cubicBezTo>
                <a:cubicBezTo>
                  <a:pt x="4624768" y="118213"/>
                  <a:pt x="4604584" y="113435"/>
                  <a:pt x="4584196" y="109728"/>
                </a:cubicBezTo>
                <a:cubicBezTo>
                  <a:pt x="4460199" y="87183"/>
                  <a:pt x="4486950" y="96119"/>
                  <a:pt x="4303780" y="85344"/>
                </a:cubicBezTo>
                <a:cubicBezTo>
                  <a:pt x="4144308" y="62562"/>
                  <a:pt x="4290809" y="81786"/>
                  <a:pt x="4072132" y="60960"/>
                </a:cubicBezTo>
                <a:cubicBezTo>
                  <a:pt x="4035497" y="57471"/>
                  <a:pt x="3999097" y="51591"/>
                  <a:pt x="3962404" y="48768"/>
                </a:cubicBezTo>
                <a:cubicBezTo>
                  <a:pt x="3623163" y="22673"/>
                  <a:pt x="3273971" y="29394"/>
                  <a:pt x="2938276" y="24384"/>
                </a:cubicBezTo>
                <a:lnTo>
                  <a:pt x="2621284" y="12192"/>
                </a:lnTo>
                <a:cubicBezTo>
                  <a:pt x="2552151" y="8977"/>
                  <a:pt x="2483227" y="0"/>
                  <a:pt x="2414020" y="0"/>
                </a:cubicBezTo>
                <a:cubicBezTo>
                  <a:pt x="2149829" y="0"/>
                  <a:pt x="1885700" y="8128"/>
                  <a:pt x="1621540" y="12192"/>
                </a:cubicBezTo>
                <a:cubicBezTo>
                  <a:pt x="1580900" y="20320"/>
                  <a:pt x="1540501" y="29763"/>
                  <a:pt x="1499620" y="36576"/>
                </a:cubicBezTo>
                <a:cubicBezTo>
                  <a:pt x="1475236" y="40640"/>
                  <a:pt x="1450765" y="44212"/>
                  <a:pt x="1426468" y="48768"/>
                </a:cubicBezTo>
                <a:cubicBezTo>
                  <a:pt x="1405090" y="52776"/>
                  <a:pt x="1271001" y="81384"/>
                  <a:pt x="1231396" y="85344"/>
                </a:cubicBezTo>
                <a:cubicBezTo>
                  <a:pt x="1039437" y="104540"/>
                  <a:pt x="1093923" y="89781"/>
                  <a:pt x="914404" y="109728"/>
                </a:cubicBezTo>
                <a:cubicBezTo>
                  <a:pt x="868213" y="114860"/>
                  <a:pt x="825757" y="125846"/>
                  <a:pt x="780292" y="134112"/>
                </a:cubicBezTo>
                <a:cubicBezTo>
                  <a:pt x="755970" y="138534"/>
                  <a:pt x="731122" y="140308"/>
                  <a:pt x="707140" y="146304"/>
                </a:cubicBezTo>
                <a:cubicBezTo>
                  <a:pt x="654254" y="159525"/>
                  <a:pt x="600568" y="179724"/>
                  <a:pt x="560836" y="219456"/>
                </a:cubicBezTo>
                <a:cubicBezTo>
                  <a:pt x="536452" y="243840"/>
                  <a:pt x="506812" y="263915"/>
                  <a:pt x="487684" y="292608"/>
                </a:cubicBezTo>
                <a:cubicBezTo>
                  <a:pt x="479556" y="304800"/>
                  <a:pt x="472681" y="317927"/>
                  <a:pt x="463300" y="329184"/>
                </a:cubicBezTo>
                <a:cubicBezTo>
                  <a:pt x="452262" y="342430"/>
                  <a:pt x="437310" y="352150"/>
                  <a:pt x="426724" y="365760"/>
                </a:cubicBezTo>
                <a:cubicBezTo>
                  <a:pt x="408732" y="388893"/>
                  <a:pt x="394212" y="414528"/>
                  <a:pt x="377956" y="438912"/>
                </a:cubicBezTo>
                <a:cubicBezTo>
                  <a:pt x="369828" y="451104"/>
                  <a:pt x="363933" y="465127"/>
                  <a:pt x="353572" y="475488"/>
                </a:cubicBezTo>
                <a:cubicBezTo>
                  <a:pt x="330603" y="498457"/>
                  <a:pt x="306191" y="518087"/>
                  <a:pt x="292612" y="548640"/>
                </a:cubicBezTo>
                <a:cubicBezTo>
                  <a:pt x="282173" y="572128"/>
                  <a:pt x="282485" y="600406"/>
                  <a:pt x="268228" y="621792"/>
                </a:cubicBezTo>
                <a:cubicBezTo>
                  <a:pt x="260100" y="633984"/>
                  <a:pt x="249795" y="644978"/>
                  <a:pt x="243844" y="658368"/>
                </a:cubicBezTo>
                <a:lnTo>
                  <a:pt x="207268" y="768096"/>
                </a:lnTo>
                <a:lnTo>
                  <a:pt x="195076" y="804672"/>
                </a:lnTo>
                <a:lnTo>
                  <a:pt x="182884" y="841248"/>
                </a:lnTo>
                <a:cubicBezTo>
                  <a:pt x="178820" y="902208"/>
                  <a:pt x="177439" y="963406"/>
                  <a:pt x="170692" y="1024128"/>
                </a:cubicBezTo>
                <a:cubicBezTo>
                  <a:pt x="166314" y="1063529"/>
                  <a:pt x="151436" y="1062640"/>
                  <a:pt x="134116" y="1097280"/>
                </a:cubicBezTo>
                <a:cubicBezTo>
                  <a:pt x="128369" y="1108775"/>
                  <a:pt x="127671" y="1122361"/>
                  <a:pt x="121924" y="1133856"/>
                </a:cubicBezTo>
                <a:cubicBezTo>
                  <a:pt x="115371" y="1146962"/>
                  <a:pt x="103491" y="1157042"/>
                  <a:pt x="97540" y="1170432"/>
                </a:cubicBezTo>
                <a:cubicBezTo>
                  <a:pt x="87101" y="1193920"/>
                  <a:pt x="84651" y="1220595"/>
                  <a:pt x="73156" y="1243584"/>
                </a:cubicBezTo>
                <a:lnTo>
                  <a:pt x="48772" y="1292352"/>
                </a:lnTo>
                <a:cubicBezTo>
                  <a:pt x="44708" y="1312672"/>
                  <a:pt x="41075" y="1333083"/>
                  <a:pt x="36580" y="1353312"/>
                </a:cubicBezTo>
                <a:cubicBezTo>
                  <a:pt x="32945" y="1369669"/>
                  <a:pt x="27143" y="1385552"/>
                  <a:pt x="24388" y="1402080"/>
                </a:cubicBezTo>
                <a:cubicBezTo>
                  <a:pt x="19001" y="1434399"/>
                  <a:pt x="16260" y="1467104"/>
                  <a:pt x="12196" y="1499616"/>
                </a:cubicBezTo>
                <a:cubicBezTo>
                  <a:pt x="1472" y="1864230"/>
                  <a:pt x="-8810" y="1895043"/>
                  <a:pt x="12196" y="2231136"/>
                </a:cubicBezTo>
                <a:cubicBezTo>
                  <a:pt x="13738" y="2255808"/>
                  <a:pt x="20892" y="2279816"/>
                  <a:pt x="24388" y="2304288"/>
                </a:cubicBezTo>
                <a:cubicBezTo>
                  <a:pt x="58804" y="2545202"/>
                  <a:pt x="17724" y="2292020"/>
                  <a:pt x="48772" y="2462784"/>
                </a:cubicBezTo>
                <a:cubicBezTo>
                  <a:pt x="53194" y="2487106"/>
                  <a:pt x="55601" y="2511804"/>
                  <a:pt x="60964" y="2535936"/>
                </a:cubicBezTo>
                <a:cubicBezTo>
                  <a:pt x="63752" y="2548481"/>
                  <a:pt x="69625" y="2560155"/>
                  <a:pt x="73156" y="2572512"/>
                </a:cubicBezTo>
                <a:cubicBezTo>
                  <a:pt x="77759" y="2588624"/>
                  <a:pt x="80049" y="2605384"/>
                  <a:pt x="85348" y="2621280"/>
                </a:cubicBezTo>
                <a:cubicBezTo>
                  <a:pt x="92269" y="2642042"/>
                  <a:pt x="103443" y="2661278"/>
                  <a:pt x="109732" y="2682240"/>
                </a:cubicBezTo>
                <a:cubicBezTo>
                  <a:pt x="115687" y="2702088"/>
                  <a:pt x="116898" y="2723096"/>
                  <a:pt x="121924" y="2743200"/>
                </a:cubicBezTo>
                <a:cubicBezTo>
                  <a:pt x="125041" y="2755668"/>
                  <a:pt x="130585" y="2767419"/>
                  <a:pt x="134116" y="2779776"/>
                </a:cubicBezTo>
                <a:cubicBezTo>
                  <a:pt x="138719" y="2795888"/>
                  <a:pt x="140424" y="2812855"/>
                  <a:pt x="146308" y="2828544"/>
                </a:cubicBezTo>
                <a:cubicBezTo>
                  <a:pt x="152690" y="2845562"/>
                  <a:pt x="163533" y="2860607"/>
                  <a:pt x="170692" y="2877312"/>
                </a:cubicBezTo>
                <a:cubicBezTo>
                  <a:pt x="175754" y="2889124"/>
                  <a:pt x="176643" y="2902654"/>
                  <a:pt x="182884" y="2913888"/>
                </a:cubicBezTo>
                <a:cubicBezTo>
                  <a:pt x="197116" y="2939506"/>
                  <a:pt x="215396" y="2962656"/>
                  <a:pt x="231652" y="2987040"/>
                </a:cubicBezTo>
                <a:cubicBezTo>
                  <a:pt x="239780" y="2999232"/>
                  <a:pt x="246500" y="3012491"/>
                  <a:pt x="256036" y="3023616"/>
                </a:cubicBezTo>
                <a:cubicBezTo>
                  <a:pt x="280420" y="3052064"/>
                  <a:pt x="307031" y="3078745"/>
                  <a:pt x="329188" y="3108960"/>
                </a:cubicBezTo>
                <a:cubicBezTo>
                  <a:pt x="351861" y="3139877"/>
                  <a:pt x="370830" y="3173379"/>
                  <a:pt x="390148" y="3206496"/>
                </a:cubicBezTo>
                <a:cubicBezTo>
                  <a:pt x="422524" y="3261997"/>
                  <a:pt x="428407" y="3296890"/>
                  <a:pt x="451108" y="3364992"/>
                </a:cubicBezTo>
                <a:cubicBezTo>
                  <a:pt x="468625" y="3417542"/>
                  <a:pt x="473934" y="3430352"/>
                  <a:pt x="487684" y="3499104"/>
                </a:cubicBezTo>
                <a:cubicBezTo>
                  <a:pt x="493320" y="3527283"/>
                  <a:pt x="495812" y="3556000"/>
                  <a:pt x="499876" y="3584448"/>
                </a:cubicBezTo>
                <a:cubicBezTo>
                  <a:pt x="503940" y="3840480"/>
                  <a:pt x="501554" y="4096696"/>
                  <a:pt x="512068" y="4352544"/>
                </a:cubicBezTo>
                <a:cubicBezTo>
                  <a:pt x="512740" y="4368892"/>
                  <a:pt x="537316" y="4483583"/>
                  <a:pt x="548644" y="4523232"/>
                </a:cubicBezTo>
                <a:cubicBezTo>
                  <a:pt x="552175" y="4535589"/>
                  <a:pt x="558048" y="4547263"/>
                  <a:pt x="560836" y="4559808"/>
                </a:cubicBezTo>
                <a:cubicBezTo>
                  <a:pt x="571988" y="4609994"/>
                  <a:pt x="571907" y="4645106"/>
                  <a:pt x="585220" y="4693920"/>
                </a:cubicBezTo>
                <a:cubicBezTo>
                  <a:pt x="591983" y="4718717"/>
                  <a:pt x="603370" y="4742136"/>
                  <a:pt x="609604" y="4767072"/>
                </a:cubicBezTo>
                <a:cubicBezTo>
                  <a:pt x="621796" y="4815840"/>
                  <a:pt x="634666" y="4864443"/>
                  <a:pt x="646180" y="4913376"/>
                </a:cubicBezTo>
                <a:cubicBezTo>
                  <a:pt x="650926" y="4933548"/>
                  <a:pt x="653346" y="4954232"/>
                  <a:pt x="658372" y="4974336"/>
                </a:cubicBezTo>
                <a:cubicBezTo>
                  <a:pt x="661489" y="4986804"/>
                  <a:pt x="667447" y="4998444"/>
                  <a:pt x="670564" y="5010912"/>
                </a:cubicBezTo>
                <a:cubicBezTo>
                  <a:pt x="713256" y="5181682"/>
                  <a:pt x="631389" y="4912374"/>
                  <a:pt x="719332" y="5193792"/>
                </a:cubicBezTo>
                <a:cubicBezTo>
                  <a:pt x="726999" y="5218325"/>
                  <a:pt x="733277" y="5243456"/>
                  <a:pt x="743716" y="5266944"/>
                </a:cubicBezTo>
                <a:cubicBezTo>
                  <a:pt x="809477" y="5414907"/>
                  <a:pt x="773046" y="5341683"/>
                  <a:pt x="853444" y="5486400"/>
                </a:cubicBezTo>
                <a:cubicBezTo>
                  <a:pt x="857508" y="5510784"/>
                  <a:pt x="855728" y="5536904"/>
                  <a:pt x="865636" y="5559552"/>
                </a:cubicBezTo>
                <a:cubicBezTo>
                  <a:pt x="884632" y="5602972"/>
                  <a:pt x="911241" y="5642906"/>
                  <a:pt x="938788" y="5681472"/>
                </a:cubicBezTo>
                <a:cubicBezTo>
                  <a:pt x="952150" y="5700179"/>
                  <a:pt x="970255" y="5715101"/>
                  <a:pt x="987556" y="5730240"/>
                </a:cubicBezTo>
                <a:cubicBezTo>
                  <a:pt x="1049657" y="5784578"/>
                  <a:pt x="1120814" y="5811046"/>
                  <a:pt x="1194820" y="5852160"/>
                </a:cubicBezTo>
                <a:cubicBezTo>
                  <a:pt x="1307728" y="5914887"/>
                  <a:pt x="1219092" y="5881921"/>
                  <a:pt x="1402084" y="5949696"/>
                </a:cubicBezTo>
                <a:cubicBezTo>
                  <a:pt x="1462341" y="5972014"/>
                  <a:pt x="1521954" y="5998054"/>
                  <a:pt x="1584964" y="6010656"/>
                </a:cubicBezTo>
                <a:cubicBezTo>
                  <a:pt x="1706472" y="6034958"/>
                  <a:pt x="1581887" y="6011871"/>
                  <a:pt x="1755652" y="6035040"/>
                </a:cubicBezTo>
                <a:cubicBezTo>
                  <a:pt x="1780155" y="6038307"/>
                  <a:pt x="1804672" y="6041869"/>
                  <a:pt x="1828804" y="6047232"/>
                </a:cubicBezTo>
                <a:cubicBezTo>
                  <a:pt x="1841349" y="6050020"/>
                  <a:pt x="1852607" y="6058005"/>
                  <a:pt x="1865380" y="6059424"/>
                </a:cubicBezTo>
                <a:cubicBezTo>
                  <a:pt x="1926102" y="6066171"/>
                  <a:pt x="1987300" y="6067552"/>
                  <a:pt x="2048260" y="6071616"/>
                </a:cubicBezTo>
                <a:cubicBezTo>
                  <a:pt x="2153924" y="6067552"/>
                  <a:pt x="2259716" y="6066020"/>
                  <a:pt x="2365252" y="6059424"/>
                </a:cubicBezTo>
                <a:cubicBezTo>
                  <a:pt x="2389924" y="6057882"/>
                  <a:pt x="2413819" y="6049820"/>
                  <a:pt x="2438404" y="6047232"/>
                </a:cubicBezTo>
                <a:cubicBezTo>
                  <a:pt x="2491101" y="6041685"/>
                  <a:pt x="2544068" y="6039104"/>
                  <a:pt x="2596900" y="6035040"/>
                </a:cubicBezTo>
                <a:lnTo>
                  <a:pt x="3779524" y="6047232"/>
                </a:lnTo>
                <a:cubicBezTo>
                  <a:pt x="4037758" y="6052346"/>
                  <a:pt x="3397635" y="6102490"/>
                  <a:pt x="3950212" y="6047232"/>
                </a:cubicBezTo>
                <a:cubicBezTo>
                  <a:pt x="3962404" y="6043168"/>
                  <a:pt x="3974431" y="6038571"/>
                  <a:pt x="3986788" y="6035040"/>
                </a:cubicBezTo>
                <a:cubicBezTo>
                  <a:pt x="4002900" y="6030437"/>
                  <a:pt x="4019660" y="6028147"/>
                  <a:pt x="4035556" y="6022848"/>
                </a:cubicBezTo>
                <a:cubicBezTo>
                  <a:pt x="4056318" y="6015927"/>
                  <a:pt x="4076196" y="6006592"/>
                  <a:pt x="4096516" y="5998464"/>
                </a:cubicBezTo>
                <a:cubicBezTo>
                  <a:pt x="4243041" y="5851939"/>
                  <a:pt x="4070451" y="6018153"/>
                  <a:pt x="4181860" y="5925312"/>
                </a:cubicBezTo>
                <a:cubicBezTo>
                  <a:pt x="4195106" y="5914274"/>
                  <a:pt x="4204090" y="5898300"/>
                  <a:pt x="4218436" y="5888736"/>
                </a:cubicBezTo>
                <a:cubicBezTo>
                  <a:pt x="4229129" y="5881607"/>
                  <a:pt x="4243517" y="5882291"/>
                  <a:pt x="4255012" y="5876544"/>
                </a:cubicBezTo>
                <a:cubicBezTo>
                  <a:pt x="4276207" y="5865946"/>
                  <a:pt x="4295257" y="5851476"/>
                  <a:pt x="4315972" y="5839968"/>
                </a:cubicBezTo>
                <a:cubicBezTo>
                  <a:pt x="4331860" y="5831142"/>
                  <a:pt x="4349951" y="5826148"/>
                  <a:pt x="4364740" y="5815584"/>
                </a:cubicBezTo>
                <a:cubicBezTo>
                  <a:pt x="4472075" y="5738916"/>
                  <a:pt x="4485418" y="5719290"/>
                  <a:pt x="4572004" y="5632704"/>
                </a:cubicBezTo>
                <a:cubicBezTo>
                  <a:pt x="4596388" y="5608320"/>
                  <a:pt x="4622448" y="5585504"/>
                  <a:pt x="4645156" y="5559552"/>
                </a:cubicBezTo>
                <a:cubicBezTo>
                  <a:pt x="4673604" y="5527040"/>
                  <a:pt x="4699952" y="5492564"/>
                  <a:pt x="4730500" y="5462016"/>
                </a:cubicBezTo>
                <a:cubicBezTo>
                  <a:pt x="4752944" y="5439572"/>
                  <a:pt x="4781208" y="5423500"/>
                  <a:pt x="4803652" y="5401056"/>
                </a:cubicBezTo>
                <a:cubicBezTo>
                  <a:pt x="4822053" y="5382655"/>
                  <a:pt x="4836807" y="5360914"/>
                  <a:pt x="4852420" y="5340096"/>
                </a:cubicBezTo>
                <a:cubicBezTo>
                  <a:pt x="4910000" y="5263323"/>
                  <a:pt x="4917051" y="5252085"/>
                  <a:pt x="4962148" y="5169408"/>
                </a:cubicBezTo>
                <a:cubicBezTo>
                  <a:pt x="4970851" y="5153452"/>
                  <a:pt x="4979945" y="5137579"/>
                  <a:pt x="4986532" y="5120640"/>
                </a:cubicBezTo>
                <a:cubicBezTo>
                  <a:pt x="5008429" y="5064332"/>
                  <a:pt x="5022174" y="5004807"/>
                  <a:pt x="5047492" y="4949952"/>
                </a:cubicBezTo>
                <a:cubicBezTo>
                  <a:pt x="5071876" y="4897120"/>
                  <a:pt x="5097723" y="4844939"/>
                  <a:pt x="5120644" y="4791456"/>
                </a:cubicBezTo>
                <a:cubicBezTo>
                  <a:pt x="5134322" y="4759541"/>
                  <a:pt x="5146240" y="4726861"/>
                  <a:pt x="5157220" y="4693920"/>
                </a:cubicBezTo>
                <a:cubicBezTo>
                  <a:pt x="5162519" y="4678024"/>
                  <a:pt x="5163528" y="4660841"/>
                  <a:pt x="5169412" y="4645152"/>
                </a:cubicBezTo>
                <a:cubicBezTo>
                  <a:pt x="5175794" y="4628134"/>
                  <a:pt x="5188049" y="4613626"/>
                  <a:pt x="5193796" y="4596384"/>
                </a:cubicBezTo>
                <a:cubicBezTo>
                  <a:pt x="5220631" y="4515880"/>
                  <a:pt x="5241637" y="4433540"/>
                  <a:pt x="5266948" y="4352544"/>
                </a:cubicBezTo>
                <a:cubicBezTo>
                  <a:pt x="5282281" y="4303478"/>
                  <a:pt x="5315716" y="4206240"/>
                  <a:pt x="5315716" y="4206240"/>
                </a:cubicBezTo>
                <a:cubicBezTo>
                  <a:pt x="5316167" y="4195406"/>
                  <a:pt x="5332541" y="3762301"/>
                  <a:pt x="5340100" y="3706368"/>
                </a:cubicBezTo>
                <a:cubicBezTo>
                  <a:pt x="5351200" y="3624225"/>
                  <a:pt x="5388868" y="3462528"/>
                  <a:pt x="5388868" y="3462528"/>
                </a:cubicBezTo>
                <a:cubicBezTo>
                  <a:pt x="5392932" y="3295904"/>
                  <a:pt x="5401060" y="3129330"/>
                  <a:pt x="5401060" y="2962656"/>
                </a:cubicBezTo>
                <a:cubicBezTo>
                  <a:pt x="5401060" y="2759415"/>
                  <a:pt x="5399412" y="2556023"/>
                  <a:pt x="5388868" y="2353056"/>
                </a:cubicBezTo>
                <a:cubicBezTo>
                  <a:pt x="5385090" y="2280335"/>
                  <a:pt x="5349476" y="2023834"/>
                  <a:pt x="5340100" y="1901952"/>
                </a:cubicBezTo>
                <a:cubicBezTo>
                  <a:pt x="5335103" y="1836993"/>
                  <a:pt x="5333806" y="1771763"/>
                  <a:pt x="5327908" y="1706880"/>
                </a:cubicBezTo>
                <a:cubicBezTo>
                  <a:pt x="5326355" y="1689799"/>
                  <a:pt x="5308790" y="1593831"/>
                  <a:pt x="5303524" y="1572768"/>
                </a:cubicBezTo>
                <a:cubicBezTo>
                  <a:pt x="5300407" y="1560300"/>
                  <a:pt x="5293852" y="1548794"/>
                  <a:pt x="5291332" y="1536192"/>
                </a:cubicBezTo>
                <a:cubicBezTo>
                  <a:pt x="5281636" y="1487711"/>
                  <a:pt x="5282583" y="1436792"/>
                  <a:pt x="5266948" y="1389888"/>
                </a:cubicBezTo>
                <a:cubicBezTo>
                  <a:pt x="5258820" y="1365504"/>
                  <a:pt x="5248798" y="1341672"/>
                  <a:pt x="5242564" y="1316736"/>
                </a:cubicBezTo>
                <a:cubicBezTo>
                  <a:pt x="5228008" y="1258513"/>
                  <a:pt x="5229734" y="1260118"/>
                  <a:pt x="5205988" y="1194816"/>
                </a:cubicBezTo>
                <a:cubicBezTo>
                  <a:pt x="5198509" y="1174248"/>
                  <a:pt x="5187893" y="1154818"/>
                  <a:pt x="5181604" y="1133856"/>
                </a:cubicBezTo>
                <a:cubicBezTo>
                  <a:pt x="5175649" y="1114008"/>
                  <a:pt x="5176688" y="1092299"/>
                  <a:pt x="5169412" y="1072896"/>
                </a:cubicBezTo>
                <a:cubicBezTo>
                  <a:pt x="5164267" y="1059176"/>
                  <a:pt x="5150979" y="1049710"/>
                  <a:pt x="5145028" y="1036320"/>
                </a:cubicBezTo>
                <a:cubicBezTo>
                  <a:pt x="5121849" y="984168"/>
                  <a:pt x="5122638" y="964050"/>
                  <a:pt x="5108452" y="914400"/>
                </a:cubicBezTo>
                <a:cubicBezTo>
                  <a:pt x="5104921" y="902043"/>
                  <a:pt x="5099791" y="890181"/>
                  <a:pt x="5096260" y="877824"/>
                </a:cubicBezTo>
                <a:cubicBezTo>
                  <a:pt x="5091657" y="861712"/>
                  <a:pt x="5092381" y="843605"/>
                  <a:pt x="5084068" y="829056"/>
                </a:cubicBezTo>
                <a:cubicBezTo>
                  <a:pt x="5075514" y="814086"/>
                  <a:pt x="5058078" y="806090"/>
                  <a:pt x="5047492" y="792480"/>
                </a:cubicBezTo>
                <a:cubicBezTo>
                  <a:pt x="5029500" y="769347"/>
                  <a:pt x="5016308" y="742773"/>
                  <a:pt x="4998724" y="719328"/>
                </a:cubicBezTo>
                <a:cubicBezTo>
                  <a:pt x="4979679" y="693935"/>
                  <a:pt x="4956433" y="671846"/>
                  <a:pt x="4937764" y="646176"/>
                </a:cubicBezTo>
                <a:cubicBezTo>
                  <a:pt x="4923826" y="627011"/>
                  <a:pt x="4912696" y="605931"/>
                  <a:pt x="4901188" y="585216"/>
                </a:cubicBezTo>
                <a:cubicBezTo>
                  <a:pt x="4892362" y="569328"/>
                  <a:pt x="4887368" y="551237"/>
                  <a:pt x="4876804" y="536448"/>
                </a:cubicBezTo>
                <a:cubicBezTo>
                  <a:pt x="4866782" y="522418"/>
                  <a:pt x="4852420" y="512064"/>
                  <a:pt x="4840228" y="499872"/>
                </a:cubicBezTo>
                <a:cubicBezTo>
                  <a:pt x="4836164" y="483616"/>
                  <a:pt x="4835530" y="466091"/>
                  <a:pt x="4828036" y="451104"/>
                </a:cubicBezTo>
                <a:cubicBezTo>
                  <a:pt x="4818949" y="432929"/>
                  <a:pt x="4802732" y="419243"/>
                  <a:pt x="4791460" y="402336"/>
                </a:cubicBezTo>
                <a:cubicBezTo>
                  <a:pt x="4778315" y="382619"/>
                  <a:pt x="4767606" y="361368"/>
                  <a:pt x="4754884" y="341376"/>
                </a:cubicBezTo>
                <a:cubicBezTo>
                  <a:pt x="4739150" y="316652"/>
                  <a:pt x="4721194" y="293354"/>
                  <a:pt x="4706116" y="268224"/>
                </a:cubicBezTo>
                <a:cubicBezTo>
                  <a:pt x="4696765" y="252639"/>
                  <a:pt x="4688891" y="236161"/>
                  <a:pt x="4681732" y="219456"/>
                </a:cubicBezTo>
                <a:cubicBezTo>
                  <a:pt x="4676670" y="207644"/>
                  <a:pt x="4675916" y="194038"/>
                  <a:pt x="4669540" y="182880"/>
                </a:cubicBezTo>
                <a:cubicBezTo>
                  <a:pt x="4649184" y="147257"/>
                  <a:pt x="4631835" y="127452"/>
                  <a:pt x="4596388" y="109728"/>
                </a:cubicBezTo>
                <a:cubicBezTo>
                  <a:pt x="4584893" y="103981"/>
                  <a:pt x="4572004" y="101600"/>
                  <a:pt x="4559812" y="97536"/>
                </a:cubicBezTo>
                <a:lnTo>
                  <a:pt x="4535428" y="6096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92C93-5C20-9047-B56A-9EF7C2F72290}"/>
              </a:ext>
            </a:extLst>
          </p:cNvPr>
          <p:cNvSpPr txBox="1"/>
          <p:nvPr/>
        </p:nvSpPr>
        <p:spPr>
          <a:xfrm>
            <a:off x="6259512" y="1265237"/>
            <a:ext cx="19976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study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6AD8736-482D-924D-AA1C-01B30D8F1935}"/>
              </a:ext>
            </a:extLst>
          </p:cNvPr>
          <p:cNvSpPr/>
          <p:nvPr/>
        </p:nvSpPr>
        <p:spPr>
          <a:xfrm>
            <a:off x="1548384" y="1633728"/>
            <a:ext cx="1353312" cy="438912"/>
          </a:xfrm>
          <a:custGeom>
            <a:avLst/>
            <a:gdLst>
              <a:gd name="connsiteX0" fmla="*/ 0 w 1353312"/>
              <a:gd name="connsiteY0" fmla="*/ 377952 h 438912"/>
              <a:gd name="connsiteX1" fmla="*/ 60960 w 1353312"/>
              <a:gd name="connsiteY1" fmla="*/ 280416 h 438912"/>
              <a:gd name="connsiteX2" fmla="*/ 73152 w 1353312"/>
              <a:gd name="connsiteY2" fmla="*/ 243840 h 438912"/>
              <a:gd name="connsiteX3" fmla="*/ 134112 w 1353312"/>
              <a:gd name="connsiteY3" fmla="*/ 170688 h 438912"/>
              <a:gd name="connsiteX4" fmla="*/ 182880 w 1353312"/>
              <a:gd name="connsiteY4" fmla="*/ 109728 h 438912"/>
              <a:gd name="connsiteX5" fmla="*/ 207264 w 1353312"/>
              <a:gd name="connsiteY5" fmla="*/ 73152 h 438912"/>
              <a:gd name="connsiteX6" fmla="*/ 280416 w 1353312"/>
              <a:gd name="connsiteY6" fmla="*/ 48768 h 438912"/>
              <a:gd name="connsiteX7" fmla="*/ 353568 w 1353312"/>
              <a:gd name="connsiteY7" fmla="*/ 24384 h 438912"/>
              <a:gd name="connsiteX8" fmla="*/ 390144 w 1353312"/>
              <a:gd name="connsiteY8" fmla="*/ 12192 h 438912"/>
              <a:gd name="connsiteX9" fmla="*/ 463296 w 1353312"/>
              <a:gd name="connsiteY9" fmla="*/ 0 h 438912"/>
              <a:gd name="connsiteX10" fmla="*/ 682752 w 1353312"/>
              <a:gd name="connsiteY10" fmla="*/ 12192 h 438912"/>
              <a:gd name="connsiteX11" fmla="*/ 731520 w 1353312"/>
              <a:gd name="connsiteY11" fmla="*/ 24384 h 438912"/>
              <a:gd name="connsiteX12" fmla="*/ 792480 w 1353312"/>
              <a:gd name="connsiteY12" fmla="*/ 36576 h 438912"/>
              <a:gd name="connsiteX13" fmla="*/ 865632 w 1353312"/>
              <a:gd name="connsiteY13" fmla="*/ 60960 h 438912"/>
              <a:gd name="connsiteX14" fmla="*/ 902208 w 1353312"/>
              <a:gd name="connsiteY14" fmla="*/ 85344 h 438912"/>
              <a:gd name="connsiteX15" fmla="*/ 975360 w 1353312"/>
              <a:gd name="connsiteY15" fmla="*/ 109728 h 438912"/>
              <a:gd name="connsiteX16" fmla="*/ 1048512 w 1353312"/>
              <a:gd name="connsiteY16" fmla="*/ 158496 h 438912"/>
              <a:gd name="connsiteX17" fmla="*/ 1109472 w 1353312"/>
              <a:gd name="connsiteY17" fmla="*/ 231648 h 438912"/>
              <a:gd name="connsiteX18" fmla="*/ 1133856 w 1353312"/>
              <a:gd name="connsiteY18" fmla="*/ 268224 h 438912"/>
              <a:gd name="connsiteX19" fmla="*/ 1207008 w 1353312"/>
              <a:gd name="connsiteY19" fmla="*/ 341376 h 438912"/>
              <a:gd name="connsiteX20" fmla="*/ 1267968 w 1353312"/>
              <a:gd name="connsiteY20" fmla="*/ 390144 h 438912"/>
              <a:gd name="connsiteX21" fmla="*/ 1292352 w 1353312"/>
              <a:gd name="connsiteY21" fmla="*/ 426720 h 438912"/>
              <a:gd name="connsiteX22" fmla="*/ 1328928 w 1353312"/>
              <a:gd name="connsiteY22" fmla="*/ 414528 h 438912"/>
              <a:gd name="connsiteX23" fmla="*/ 1341120 w 1353312"/>
              <a:gd name="connsiteY23" fmla="*/ 292608 h 438912"/>
              <a:gd name="connsiteX24" fmla="*/ 1353312 w 1353312"/>
              <a:gd name="connsiteY24" fmla="*/ 243840 h 438912"/>
              <a:gd name="connsiteX25" fmla="*/ 1341120 w 1353312"/>
              <a:gd name="connsiteY25" fmla="*/ 280416 h 438912"/>
              <a:gd name="connsiteX26" fmla="*/ 1328928 w 1353312"/>
              <a:gd name="connsiteY26" fmla="*/ 353568 h 438912"/>
              <a:gd name="connsiteX27" fmla="*/ 1304544 w 1353312"/>
              <a:gd name="connsiteY27" fmla="*/ 438912 h 438912"/>
              <a:gd name="connsiteX28" fmla="*/ 1146048 w 1353312"/>
              <a:gd name="connsiteY28" fmla="*/ 426720 h 438912"/>
              <a:gd name="connsiteX29" fmla="*/ 1024128 w 1353312"/>
              <a:gd name="connsiteY29" fmla="*/ 402336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3312" h="438912">
                <a:moveTo>
                  <a:pt x="0" y="377952"/>
                </a:moveTo>
                <a:cubicBezTo>
                  <a:pt x="20320" y="345440"/>
                  <a:pt x="42601" y="314074"/>
                  <a:pt x="60960" y="280416"/>
                </a:cubicBezTo>
                <a:cubicBezTo>
                  <a:pt x="67114" y="269134"/>
                  <a:pt x="67405" y="255335"/>
                  <a:pt x="73152" y="243840"/>
                </a:cubicBezTo>
                <a:cubicBezTo>
                  <a:pt x="90126" y="209892"/>
                  <a:pt x="107148" y="197652"/>
                  <a:pt x="134112" y="170688"/>
                </a:cubicBezTo>
                <a:cubicBezTo>
                  <a:pt x="157847" y="99482"/>
                  <a:pt x="127733" y="164875"/>
                  <a:pt x="182880" y="109728"/>
                </a:cubicBezTo>
                <a:cubicBezTo>
                  <a:pt x="193241" y="99367"/>
                  <a:pt x="194838" y="80918"/>
                  <a:pt x="207264" y="73152"/>
                </a:cubicBezTo>
                <a:cubicBezTo>
                  <a:pt x="229060" y="59529"/>
                  <a:pt x="256032" y="56896"/>
                  <a:pt x="280416" y="48768"/>
                </a:cubicBezTo>
                <a:lnTo>
                  <a:pt x="353568" y="24384"/>
                </a:lnTo>
                <a:cubicBezTo>
                  <a:pt x="365760" y="20320"/>
                  <a:pt x="377467" y="14305"/>
                  <a:pt x="390144" y="12192"/>
                </a:cubicBezTo>
                <a:lnTo>
                  <a:pt x="463296" y="0"/>
                </a:lnTo>
                <a:cubicBezTo>
                  <a:pt x="536448" y="4064"/>
                  <a:pt x="609788" y="5559"/>
                  <a:pt x="682752" y="12192"/>
                </a:cubicBezTo>
                <a:cubicBezTo>
                  <a:pt x="699439" y="13709"/>
                  <a:pt x="715163" y="20749"/>
                  <a:pt x="731520" y="24384"/>
                </a:cubicBezTo>
                <a:cubicBezTo>
                  <a:pt x="751749" y="28879"/>
                  <a:pt x="772488" y="31124"/>
                  <a:pt x="792480" y="36576"/>
                </a:cubicBezTo>
                <a:cubicBezTo>
                  <a:pt x="817277" y="43339"/>
                  <a:pt x="844246" y="46703"/>
                  <a:pt x="865632" y="60960"/>
                </a:cubicBezTo>
                <a:cubicBezTo>
                  <a:pt x="877824" y="69088"/>
                  <a:pt x="888818" y="79393"/>
                  <a:pt x="902208" y="85344"/>
                </a:cubicBezTo>
                <a:cubicBezTo>
                  <a:pt x="925696" y="95783"/>
                  <a:pt x="953974" y="95471"/>
                  <a:pt x="975360" y="109728"/>
                </a:cubicBezTo>
                <a:lnTo>
                  <a:pt x="1048512" y="158496"/>
                </a:lnTo>
                <a:cubicBezTo>
                  <a:pt x="1109053" y="249307"/>
                  <a:pt x="1031243" y="137774"/>
                  <a:pt x="1109472" y="231648"/>
                </a:cubicBezTo>
                <a:cubicBezTo>
                  <a:pt x="1118853" y="242905"/>
                  <a:pt x="1124121" y="257272"/>
                  <a:pt x="1133856" y="268224"/>
                </a:cubicBezTo>
                <a:cubicBezTo>
                  <a:pt x="1156766" y="293998"/>
                  <a:pt x="1187880" y="312683"/>
                  <a:pt x="1207008" y="341376"/>
                </a:cubicBezTo>
                <a:cubicBezTo>
                  <a:pt x="1238521" y="388645"/>
                  <a:pt x="1217491" y="373318"/>
                  <a:pt x="1267968" y="390144"/>
                </a:cubicBezTo>
                <a:cubicBezTo>
                  <a:pt x="1276096" y="402336"/>
                  <a:pt x="1278747" y="421278"/>
                  <a:pt x="1292352" y="426720"/>
                </a:cubicBezTo>
                <a:cubicBezTo>
                  <a:pt x="1304284" y="431493"/>
                  <a:pt x="1324536" y="426606"/>
                  <a:pt x="1328928" y="414528"/>
                </a:cubicBezTo>
                <a:cubicBezTo>
                  <a:pt x="1342886" y="376144"/>
                  <a:pt x="1335344" y="333040"/>
                  <a:pt x="1341120" y="292608"/>
                </a:cubicBezTo>
                <a:cubicBezTo>
                  <a:pt x="1343490" y="276020"/>
                  <a:pt x="1353312" y="260596"/>
                  <a:pt x="1353312" y="243840"/>
                </a:cubicBezTo>
                <a:cubicBezTo>
                  <a:pt x="1353312" y="230989"/>
                  <a:pt x="1343908" y="267871"/>
                  <a:pt x="1341120" y="280416"/>
                </a:cubicBezTo>
                <a:cubicBezTo>
                  <a:pt x="1335757" y="304548"/>
                  <a:pt x="1333776" y="329328"/>
                  <a:pt x="1328928" y="353568"/>
                </a:cubicBezTo>
                <a:cubicBezTo>
                  <a:pt x="1321274" y="391840"/>
                  <a:pt x="1316164" y="404052"/>
                  <a:pt x="1304544" y="438912"/>
                </a:cubicBezTo>
                <a:cubicBezTo>
                  <a:pt x="1251712" y="434848"/>
                  <a:pt x="1198388" y="434984"/>
                  <a:pt x="1146048" y="426720"/>
                </a:cubicBezTo>
                <a:cubicBezTo>
                  <a:pt x="959059" y="397195"/>
                  <a:pt x="1160842" y="402336"/>
                  <a:pt x="1024128" y="40233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6C9EF36-BDC1-C045-9786-DE98BD7E11AB}"/>
              </a:ext>
            </a:extLst>
          </p:cNvPr>
          <p:cNvSpPr/>
          <p:nvPr/>
        </p:nvSpPr>
        <p:spPr>
          <a:xfrm>
            <a:off x="4145280" y="3182112"/>
            <a:ext cx="1109472" cy="377952"/>
          </a:xfrm>
          <a:custGeom>
            <a:avLst/>
            <a:gdLst>
              <a:gd name="connsiteX0" fmla="*/ 0 w 1109472"/>
              <a:gd name="connsiteY0" fmla="*/ 73152 h 377952"/>
              <a:gd name="connsiteX1" fmla="*/ 182880 w 1109472"/>
              <a:gd name="connsiteY1" fmla="*/ 195072 h 377952"/>
              <a:gd name="connsiteX2" fmla="*/ 219456 w 1109472"/>
              <a:gd name="connsiteY2" fmla="*/ 207264 h 377952"/>
              <a:gd name="connsiteX3" fmla="*/ 268224 w 1109472"/>
              <a:gd name="connsiteY3" fmla="*/ 231648 h 377952"/>
              <a:gd name="connsiteX4" fmla="*/ 304800 w 1109472"/>
              <a:gd name="connsiteY4" fmla="*/ 243840 h 377952"/>
              <a:gd name="connsiteX5" fmla="*/ 341376 w 1109472"/>
              <a:gd name="connsiteY5" fmla="*/ 268224 h 377952"/>
              <a:gd name="connsiteX6" fmla="*/ 451104 w 1109472"/>
              <a:gd name="connsiteY6" fmla="*/ 292608 h 377952"/>
              <a:gd name="connsiteX7" fmla="*/ 780288 w 1109472"/>
              <a:gd name="connsiteY7" fmla="*/ 280416 h 377952"/>
              <a:gd name="connsiteX8" fmla="*/ 926592 w 1109472"/>
              <a:gd name="connsiteY8" fmla="*/ 207264 h 377952"/>
              <a:gd name="connsiteX9" fmla="*/ 999744 w 1109472"/>
              <a:gd name="connsiteY9" fmla="*/ 158496 h 377952"/>
              <a:gd name="connsiteX10" fmla="*/ 1036320 w 1109472"/>
              <a:gd name="connsiteY10" fmla="*/ 134112 h 377952"/>
              <a:gd name="connsiteX11" fmla="*/ 1072896 w 1109472"/>
              <a:gd name="connsiteY11" fmla="*/ 121920 h 377952"/>
              <a:gd name="connsiteX12" fmla="*/ 1085088 w 1109472"/>
              <a:gd name="connsiteY12" fmla="*/ 85344 h 377952"/>
              <a:gd name="connsiteX13" fmla="*/ 1048512 w 1109472"/>
              <a:gd name="connsiteY13" fmla="*/ 73152 h 377952"/>
              <a:gd name="connsiteX14" fmla="*/ 975360 w 1109472"/>
              <a:gd name="connsiteY14" fmla="*/ 24384 h 377952"/>
              <a:gd name="connsiteX15" fmla="*/ 938784 w 1109472"/>
              <a:gd name="connsiteY15" fmla="*/ 0 h 377952"/>
              <a:gd name="connsiteX16" fmla="*/ 999744 w 1109472"/>
              <a:gd name="connsiteY16" fmla="*/ 48768 h 377952"/>
              <a:gd name="connsiteX17" fmla="*/ 1109472 w 1109472"/>
              <a:gd name="connsiteY17" fmla="*/ 109728 h 377952"/>
              <a:gd name="connsiteX18" fmla="*/ 1072896 w 1109472"/>
              <a:gd name="connsiteY18" fmla="*/ 195072 h 377952"/>
              <a:gd name="connsiteX19" fmla="*/ 999744 w 1109472"/>
              <a:gd name="connsiteY19" fmla="*/ 329184 h 377952"/>
              <a:gd name="connsiteX20" fmla="*/ 987552 w 1109472"/>
              <a:gd name="connsiteY20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109472" h="377952">
                <a:moveTo>
                  <a:pt x="0" y="73152"/>
                </a:moveTo>
                <a:cubicBezTo>
                  <a:pt x="60960" y="113792"/>
                  <a:pt x="120364" y="156868"/>
                  <a:pt x="182880" y="195072"/>
                </a:cubicBezTo>
                <a:cubicBezTo>
                  <a:pt x="193846" y="201773"/>
                  <a:pt x="207644" y="202202"/>
                  <a:pt x="219456" y="207264"/>
                </a:cubicBezTo>
                <a:cubicBezTo>
                  <a:pt x="236161" y="214423"/>
                  <a:pt x="251519" y="224489"/>
                  <a:pt x="268224" y="231648"/>
                </a:cubicBezTo>
                <a:cubicBezTo>
                  <a:pt x="280036" y="236710"/>
                  <a:pt x="293305" y="238093"/>
                  <a:pt x="304800" y="243840"/>
                </a:cubicBezTo>
                <a:cubicBezTo>
                  <a:pt x="317906" y="250393"/>
                  <a:pt x="327908" y="262452"/>
                  <a:pt x="341376" y="268224"/>
                </a:cubicBezTo>
                <a:cubicBezTo>
                  <a:pt x="356442" y="274681"/>
                  <a:pt x="440255" y="290438"/>
                  <a:pt x="451104" y="292608"/>
                </a:cubicBezTo>
                <a:cubicBezTo>
                  <a:pt x="560832" y="288544"/>
                  <a:pt x="670936" y="290357"/>
                  <a:pt x="780288" y="280416"/>
                </a:cubicBezTo>
                <a:cubicBezTo>
                  <a:pt x="838735" y="275103"/>
                  <a:pt x="880519" y="237979"/>
                  <a:pt x="926592" y="207264"/>
                </a:cubicBezTo>
                <a:lnTo>
                  <a:pt x="999744" y="158496"/>
                </a:lnTo>
                <a:cubicBezTo>
                  <a:pt x="1011936" y="150368"/>
                  <a:pt x="1022419" y="138746"/>
                  <a:pt x="1036320" y="134112"/>
                </a:cubicBezTo>
                <a:lnTo>
                  <a:pt x="1072896" y="121920"/>
                </a:lnTo>
                <a:cubicBezTo>
                  <a:pt x="1076960" y="109728"/>
                  <a:pt x="1090835" y="96839"/>
                  <a:pt x="1085088" y="85344"/>
                </a:cubicBezTo>
                <a:cubicBezTo>
                  <a:pt x="1079341" y="73849"/>
                  <a:pt x="1059746" y="79393"/>
                  <a:pt x="1048512" y="73152"/>
                </a:cubicBezTo>
                <a:cubicBezTo>
                  <a:pt x="1022894" y="58920"/>
                  <a:pt x="999744" y="40640"/>
                  <a:pt x="975360" y="24384"/>
                </a:cubicBezTo>
                <a:lnTo>
                  <a:pt x="938784" y="0"/>
                </a:lnTo>
                <a:cubicBezTo>
                  <a:pt x="983839" y="67582"/>
                  <a:pt x="937390" y="14127"/>
                  <a:pt x="999744" y="48768"/>
                </a:cubicBezTo>
                <a:cubicBezTo>
                  <a:pt x="1125512" y="118639"/>
                  <a:pt x="1026710" y="82141"/>
                  <a:pt x="1109472" y="109728"/>
                </a:cubicBezTo>
                <a:cubicBezTo>
                  <a:pt x="1095794" y="150762"/>
                  <a:pt x="1097001" y="152888"/>
                  <a:pt x="1072896" y="195072"/>
                </a:cubicBezTo>
                <a:cubicBezTo>
                  <a:pt x="1037280" y="257400"/>
                  <a:pt x="1032910" y="229687"/>
                  <a:pt x="999744" y="329184"/>
                </a:cubicBezTo>
                <a:cubicBezTo>
                  <a:pt x="986267" y="369615"/>
                  <a:pt x="987552" y="352909"/>
                  <a:pt x="987552" y="37795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897B805-BB7A-334D-948E-AC7867D0CFB0}"/>
              </a:ext>
            </a:extLst>
          </p:cNvPr>
          <p:cNvSpPr/>
          <p:nvPr/>
        </p:nvSpPr>
        <p:spPr>
          <a:xfrm>
            <a:off x="5035296" y="4413260"/>
            <a:ext cx="646176" cy="622036"/>
          </a:xfrm>
          <a:custGeom>
            <a:avLst/>
            <a:gdLst>
              <a:gd name="connsiteX0" fmla="*/ 0 w 646176"/>
              <a:gd name="connsiteY0" fmla="*/ 622036 h 622036"/>
              <a:gd name="connsiteX1" fmla="*/ 316992 w 646176"/>
              <a:gd name="connsiteY1" fmla="*/ 256276 h 622036"/>
              <a:gd name="connsiteX2" fmla="*/ 353568 w 646176"/>
              <a:gd name="connsiteY2" fmla="*/ 219700 h 622036"/>
              <a:gd name="connsiteX3" fmla="*/ 524256 w 646176"/>
              <a:gd name="connsiteY3" fmla="*/ 97780 h 622036"/>
              <a:gd name="connsiteX4" fmla="*/ 560832 w 646176"/>
              <a:gd name="connsiteY4" fmla="*/ 73396 h 622036"/>
              <a:gd name="connsiteX5" fmla="*/ 597408 w 646176"/>
              <a:gd name="connsiteY5" fmla="*/ 49012 h 622036"/>
              <a:gd name="connsiteX6" fmla="*/ 633984 w 646176"/>
              <a:gd name="connsiteY6" fmla="*/ 36820 h 622036"/>
              <a:gd name="connsiteX7" fmla="*/ 499872 w 646176"/>
              <a:gd name="connsiteY7" fmla="*/ 24628 h 622036"/>
              <a:gd name="connsiteX8" fmla="*/ 426720 w 646176"/>
              <a:gd name="connsiteY8" fmla="*/ 244 h 622036"/>
              <a:gd name="connsiteX9" fmla="*/ 536448 w 646176"/>
              <a:gd name="connsiteY9" fmla="*/ 12436 h 622036"/>
              <a:gd name="connsiteX10" fmla="*/ 609600 w 646176"/>
              <a:gd name="connsiteY10" fmla="*/ 36820 h 622036"/>
              <a:gd name="connsiteX11" fmla="*/ 646176 w 646176"/>
              <a:gd name="connsiteY11" fmla="*/ 49012 h 622036"/>
              <a:gd name="connsiteX12" fmla="*/ 621792 w 646176"/>
              <a:gd name="connsiteY12" fmla="*/ 207508 h 622036"/>
              <a:gd name="connsiteX13" fmla="*/ 609600 w 646176"/>
              <a:gd name="connsiteY13" fmla="*/ 280660 h 622036"/>
              <a:gd name="connsiteX14" fmla="*/ 597408 w 646176"/>
              <a:gd name="connsiteY14" fmla="*/ 317236 h 622036"/>
              <a:gd name="connsiteX15" fmla="*/ 585216 w 646176"/>
              <a:gd name="connsiteY15" fmla="*/ 378196 h 6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6176" h="622036">
                <a:moveTo>
                  <a:pt x="0" y="622036"/>
                </a:moveTo>
                <a:lnTo>
                  <a:pt x="316992" y="256276"/>
                </a:lnTo>
                <a:cubicBezTo>
                  <a:pt x="328374" y="243324"/>
                  <a:pt x="340223" y="230618"/>
                  <a:pt x="353568" y="219700"/>
                </a:cubicBezTo>
                <a:cubicBezTo>
                  <a:pt x="420107" y="165259"/>
                  <a:pt x="456548" y="142919"/>
                  <a:pt x="524256" y="97780"/>
                </a:cubicBezTo>
                <a:lnTo>
                  <a:pt x="560832" y="73396"/>
                </a:lnTo>
                <a:cubicBezTo>
                  <a:pt x="573024" y="65268"/>
                  <a:pt x="583507" y="53646"/>
                  <a:pt x="597408" y="49012"/>
                </a:cubicBezTo>
                <a:lnTo>
                  <a:pt x="633984" y="36820"/>
                </a:lnTo>
                <a:cubicBezTo>
                  <a:pt x="589280" y="32756"/>
                  <a:pt x="544077" y="32429"/>
                  <a:pt x="499872" y="24628"/>
                </a:cubicBezTo>
                <a:cubicBezTo>
                  <a:pt x="474560" y="20161"/>
                  <a:pt x="401174" y="-2594"/>
                  <a:pt x="426720" y="244"/>
                </a:cubicBezTo>
                <a:lnTo>
                  <a:pt x="536448" y="12436"/>
                </a:lnTo>
                <a:lnTo>
                  <a:pt x="609600" y="36820"/>
                </a:lnTo>
                <a:lnTo>
                  <a:pt x="646176" y="49012"/>
                </a:lnTo>
                <a:cubicBezTo>
                  <a:pt x="615764" y="231482"/>
                  <a:pt x="653168" y="3564"/>
                  <a:pt x="621792" y="207508"/>
                </a:cubicBezTo>
                <a:cubicBezTo>
                  <a:pt x="618033" y="231941"/>
                  <a:pt x="614963" y="256528"/>
                  <a:pt x="609600" y="280660"/>
                </a:cubicBezTo>
                <a:cubicBezTo>
                  <a:pt x="606812" y="293205"/>
                  <a:pt x="600525" y="304768"/>
                  <a:pt x="597408" y="317236"/>
                </a:cubicBezTo>
                <a:cubicBezTo>
                  <a:pt x="592382" y="337340"/>
                  <a:pt x="585216" y="378196"/>
                  <a:pt x="585216" y="37819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98D401-89DE-2144-A878-BD8598193A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12" y="3703637"/>
            <a:ext cx="1364342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FF6FA-059A-1A48-903B-8828DC8FC2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8251">
            <a:off x="281406" y="3530234"/>
            <a:ext cx="1226884" cy="5159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A6A971-D13A-1747-BC5C-61361AB90B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2352">
            <a:off x="1108510" y="4079557"/>
            <a:ext cx="512493" cy="852133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759D8F7-C2C7-E646-A621-74FC2E3CE8AA}"/>
              </a:ext>
            </a:extLst>
          </p:cNvPr>
          <p:cNvSpPr/>
          <p:nvPr/>
        </p:nvSpPr>
        <p:spPr>
          <a:xfrm>
            <a:off x="5954712" y="2408237"/>
            <a:ext cx="2743200" cy="1981200"/>
          </a:xfrm>
          <a:custGeom>
            <a:avLst/>
            <a:gdLst>
              <a:gd name="connsiteX0" fmla="*/ 1182624 w 1816608"/>
              <a:gd name="connsiteY0" fmla="*/ 109728 h 1499616"/>
              <a:gd name="connsiteX1" fmla="*/ 1097280 w 1816608"/>
              <a:gd name="connsiteY1" fmla="*/ 48768 h 1499616"/>
              <a:gd name="connsiteX2" fmla="*/ 1024128 w 1816608"/>
              <a:gd name="connsiteY2" fmla="*/ 24384 h 1499616"/>
              <a:gd name="connsiteX3" fmla="*/ 877824 w 1816608"/>
              <a:gd name="connsiteY3" fmla="*/ 0 h 1499616"/>
              <a:gd name="connsiteX4" fmla="*/ 548640 w 1816608"/>
              <a:gd name="connsiteY4" fmla="*/ 12192 h 1499616"/>
              <a:gd name="connsiteX5" fmla="*/ 438912 w 1816608"/>
              <a:gd name="connsiteY5" fmla="*/ 36576 h 1499616"/>
              <a:gd name="connsiteX6" fmla="*/ 365760 w 1816608"/>
              <a:gd name="connsiteY6" fmla="*/ 60960 h 1499616"/>
              <a:gd name="connsiteX7" fmla="*/ 292608 w 1816608"/>
              <a:gd name="connsiteY7" fmla="*/ 97536 h 1499616"/>
              <a:gd name="connsiteX8" fmla="*/ 256032 w 1816608"/>
              <a:gd name="connsiteY8" fmla="*/ 134112 h 1499616"/>
              <a:gd name="connsiteX9" fmla="*/ 219456 w 1816608"/>
              <a:gd name="connsiteY9" fmla="*/ 158496 h 1499616"/>
              <a:gd name="connsiteX10" fmla="*/ 195072 w 1816608"/>
              <a:gd name="connsiteY10" fmla="*/ 195072 h 1499616"/>
              <a:gd name="connsiteX11" fmla="*/ 121920 w 1816608"/>
              <a:gd name="connsiteY11" fmla="*/ 256032 h 1499616"/>
              <a:gd name="connsiteX12" fmla="*/ 48768 w 1816608"/>
              <a:gd name="connsiteY12" fmla="*/ 402336 h 1499616"/>
              <a:gd name="connsiteX13" fmla="*/ 24384 w 1816608"/>
              <a:gd name="connsiteY13" fmla="*/ 475488 h 1499616"/>
              <a:gd name="connsiteX14" fmla="*/ 12192 w 1816608"/>
              <a:gd name="connsiteY14" fmla="*/ 512064 h 1499616"/>
              <a:gd name="connsiteX15" fmla="*/ 0 w 1816608"/>
              <a:gd name="connsiteY15" fmla="*/ 585216 h 1499616"/>
              <a:gd name="connsiteX16" fmla="*/ 12192 w 1816608"/>
              <a:gd name="connsiteY16" fmla="*/ 743712 h 1499616"/>
              <a:gd name="connsiteX17" fmla="*/ 24384 w 1816608"/>
              <a:gd name="connsiteY17" fmla="*/ 780288 h 1499616"/>
              <a:gd name="connsiteX18" fmla="*/ 60960 w 1816608"/>
              <a:gd name="connsiteY18" fmla="*/ 890016 h 1499616"/>
              <a:gd name="connsiteX19" fmla="*/ 85344 w 1816608"/>
              <a:gd name="connsiteY19" fmla="*/ 926592 h 1499616"/>
              <a:gd name="connsiteX20" fmla="*/ 97536 w 1816608"/>
              <a:gd name="connsiteY20" fmla="*/ 963168 h 1499616"/>
              <a:gd name="connsiteX21" fmla="*/ 121920 w 1816608"/>
              <a:gd name="connsiteY21" fmla="*/ 999744 h 1499616"/>
              <a:gd name="connsiteX22" fmla="*/ 170688 w 1816608"/>
              <a:gd name="connsiteY22" fmla="*/ 1097280 h 1499616"/>
              <a:gd name="connsiteX23" fmla="*/ 195072 w 1816608"/>
              <a:gd name="connsiteY23" fmla="*/ 1146048 h 1499616"/>
              <a:gd name="connsiteX24" fmla="*/ 219456 w 1816608"/>
              <a:gd name="connsiteY24" fmla="*/ 1182624 h 1499616"/>
              <a:gd name="connsiteX25" fmla="*/ 292608 w 1816608"/>
              <a:gd name="connsiteY25" fmla="*/ 1267968 h 1499616"/>
              <a:gd name="connsiteX26" fmla="*/ 365760 w 1816608"/>
              <a:gd name="connsiteY26" fmla="*/ 1316736 h 1499616"/>
              <a:gd name="connsiteX27" fmla="*/ 451104 w 1816608"/>
              <a:gd name="connsiteY27" fmla="*/ 1341120 h 1499616"/>
              <a:gd name="connsiteX28" fmla="*/ 524256 w 1816608"/>
              <a:gd name="connsiteY28" fmla="*/ 1377696 h 1499616"/>
              <a:gd name="connsiteX29" fmla="*/ 560832 w 1816608"/>
              <a:gd name="connsiteY29" fmla="*/ 1402080 h 1499616"/>
              <a:gd name="connsiteX30" fmla="*/ 658368 w 1816608"/>
              <a:gd name="connsiteY30" fmla="*/ 1438656 h 1499616"/>
              <a:gd name="connsiteX31" fmla="*/ 719328 w 1816608"/>
              <a:gd name="connsiteY31" fmla="*/ 1463040 h 1499616"/>
              <a:gd name="connsiteX32" fmla="*/ 768096 w 1816608"/>
              <a:gd name="connsiteY32" fmla="*/ 1475232 h 1499616"/>
              <a:gd name="connsiteX33" fmla="*/ 877824 w 1816608"/>
              <a:gd name="connsiteY33" fmla="*/ 1499616 h 1499616"/>
              <a:gd name="connsiteX34" fmla="*/ 1133856 w 1816608"/>
              <a:gd name="connsiteY34" fmla="*/ 1463040 h 1499616"/>
              <a:gd name="connsiteX35" fmla="*/ 1170432 w 1816608"/>
              <a:gd name="connsiteY35" fmla="*/ 1438656 h 1499616"/>
              <a:gd name="connsiteX36" fmla="*/ 1255776 w 1816608"/>
              <a:gd name="connsiteY36" fmla="*/ 1389888 h 1499616"/>
              <a:gd name="connsiteX37" fmla="*/ 1304544 w 1816608"/>
              <a:gd name="connsiteY37" fmla="*/ 1341120 h 1499616"/>
              <a:gd name="connsiteX38" fmla="*/ 1377696 w 1816608"/>
              <a:gd name="connsiteY38" fmla="*/ 1292352 h 1499616"/>
              <a:gd name="connsiteX39" fmla="*/ 1475232 w 1816608"/>
              <a:gd name="connsiteY39" fmla="*/ 1182624 h 1499616"/>
              <a:gd name="connsiteX40" fmla="*/ 1572768 w 1816608"/>
              <a:gd name="connsiteY40" fmla="*/ 1085088 h 1499616"/>
              <a:gd name="connsiteX41" fmla="*/ 1621536 w 1816608"/>
              <a:gd name="connsiteY41" fmla="*/ 1011936 h 1499616"/>
              <a:gd name="connsiteX42" fmla="*/ 1682496 w 1816608"/>
              <a:gd name="connsiteY42" fmla="*/ 914400 h 1499616"/>
              <a:gd name="connsiteX43" fmla="*/ 1694688 w 1816608"/>
              <a:gd name="connsiteY43" fmla="*/ 877824 h 1499616"/>
              <a:gd name="connsiteX44" fmla="*/ 1767840 w 1816608"/>
              <a:gd name="connsiteY44" fmla="*/ 755904 h 1499616"/>
              <a:gd name="connsiteX45" fmla="*/ 1780032 w 1816608"/>
              <a:gd name="connsiteY45" fmla="*/ 707136 h 1499616"/>
              <a:gd name="connsiteX46" fmla="*/ 1792224 w 1816608"/>
              <a:gd name="connsiteY46" fmla="*/ 670560 h 1499616"/>
              <a:gd name="connsiteX47" fmla="*/ 1816608 w 1816608"/>
              <a:gd name="connsiteY47" fmla="*/ 585216 h 1499616"/>
              <a:gd name="connsiteX48" fmla="*/ 1780032 w 1816608"/>
              <a:gd name="connsiteY48" fmla="*/ 414528 h 1499616"/>
              <a:gd name="connsiteX49" fmla="*/ 1743456 w 1816608"/>
              <a:gd name="connsiteY49" fmla="*/ 365760 h 1499616"/>
              <a:gd name="connsiteX50" fmla="*/ 1719072 w 1816608"/>
              <a:gd name="connsiteY50" fmla="*/ 329184 h 1499616"/>
              <a:gd name="connsiteX51" fmla="*/ 1682496 w 1816608"/>
              <a:gd name="connsiteY51" fmla="*/ 304800 h 1499616"/>
              <a:gd name="connsiteX52" fmla="*/ 1645920 w 1816608"/>
              <a:gd name="connsiteY52" fmla="*/ 268224 h 1499616"/>
              <a:gd name="connsiteX53" fmla="*/ 1609344 w 1816608"/>
              <a:gd name="connsiteY53" fmla="*/ 256032 h 1499616"/>
              <a:gd name="connsiteX54" fmla="*/ 1572768 w 1816608"/>
              <a:gd name="connsiteY54" fmla="*/ 231648 h 1499616"/>
              <a:gd name="connsiteX55" fmla="*/ 1499616 w 1816608"/>
              <a:gd name="connsiteY55" fmla="*/ 207264 h 1499616"/>
              <a:gd name="connsiteX56" fmla="*/ 1463040 w 1816608"/>
              <a:gd name="connsiteY56" fmla="*/ 195072 h 1499616"/>
              <a:gd name="connsiteX57" fmla="*/ 1426464 w 1816608"/>
              <a:gd name="connsiteY57" fmla="*/ 182880 h 1499616"/>
              <a:gd name="connsiteX58" fmla="*/ 1316736 w 1816608"/>
              <a:gd name="connsiteY58" fmla="*/ 158496 h 1499616"/>
              <a:gd name="connsiteX59" fmla="*/ 1231392 w 1816608"/>
              <a:gd name="connsiteY59" fmla="*/ 146304 h 1499616"/>
              <a:gd name="connsiteX60" fmla="*/ 1133856 w 1816608"/>
              <a:gd name="connsiteY60" fmla="*/ 121920 h 1499616"/>
              <a:gd name="connsiteX61" fmla="*/ 1085088 w 1816608"/>
              <a:gd name="connsiteY61" fmla="*/ 109728 h 1499616"/>
              <a:gd name="connsiteX62" fmla="*/ 999744 w 1816608"/>
              <a:gd name="connsiteY62" fmla="*/ 109728 h 149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816608" h="1499616">
                <a:moveTo>
                  <a:pt x="1182624" y="109728"/>
                </a:moveTo>
                <a:cubicBezTo>
                  <a:pt x="1154176" y="89408"/>
                  <a:pt x="1128061" y="65342"/>
                  <a:pt x="1097280" y="48768"/>
                </a:cubicBezTo>
                <a:cubicBezTo>
                  <a:pt x="1074649" y="36582"/>
                  <a:pt x="1049332" y="29425"/>
                  <a:pt x="1024128" y="24384"/>
                </a:cubicBezTo>
                <a:cubicBezTo>
                  <a:pt x="934989" y="6556"/>
                  <a:pt x="983682" y="15123"/>
                  <a:pt x="877824" y="0"/>
                </a:cubicBezTo>
                <a:cubicBezTo>
                  <a:pt x="768096" y="4064"/>
                  <a:pt x="658229" y="5343"/>
                  <a:pt x="548640" y="12192"/>
                </a:cubicBezTo>
                <a:cubicBezTo>
                  <a:pt x="533986" y="13108"/>
                  <a:pt x="457055" y="31133"/>
                  <a:pt x="438912" y="36576"/>
                </a:cubicBezTo>
                <a:cubicBezTo>
                  <a:pt x="414293" y="43962"/>
                  <a:pt x="387146" y="46703"/>
                  <a:pt x="365760" y="60960"/>
                </a:cubicBezTo>
                <a:cubicBezTo>
                  <a:pt x="318491" y="92473"/>
                  <a:pt x="343085" y="80710"/>
                  <a:pt x="292608" y="97536"/>
                </a:cubicBezTo>
                <a:cubicBezTo>
                  <a:pt x="280416" y="109728"/>
                  <a:pt x="269278" y="123074"/>
                  <a:pt x="256032" y="134112"/>
                </a:cubicBezTo>
                <a:cubicBezTo>
                  <a:pt x="244775" y="143493"/>
                  <a:pt x="229817" y="148135"/>
                  <a:pt x="219456" y="158496"/>
                </a:cubicBezTo>
                <a:cubicBezTo>
                  <a:pt x="209095" y="168857"/>
                  <a:pt x="205433" y="184711"/>
                  <a:pt x="195072" y="195072"/>
                </a:cubicBezTo>
                <a:cubicBezTo>
                  <a:pt x="124629" y="265515"/>
                  <a:pt x="191827" y="166152"/>
                  <a:pt x="121920" y="256032"/>
                </a:cubicBezTo>
                <a:cubicBezTo>
                  <a:pt x="66773" y="326936"/>
                  <a:pt x="75510" y="322111"/>
                  <a:pt x="48768" y="402336"/>
                </a:cubicBezTo>
                <a:lnTo>
                  <a:pt x="24384" y="475488"/>
                </a:lnTo>
                <a:cubicBezTo>
                  <a:pt x="20320" y="487680"/>
                  <a:pt x="14305" y="499387"/>
                  <a:pt x="12192" y="512064"/>
                </a:cubicBezTo>
                <a:lnTo>
                  <a:pt x="0" y="585216"/>
                </a:lnTo>
                <a:cubicBezTo>
                  <a:pt x="4064" y="638048"/>
                  <a:pt x="5620" y="691133"/>
                  <a:pt x="12192" y="743712"/>
                </a:cubicBezTo>
                <a:cubicBezTo>
                  <a:pt x="13786" y="756464"/>
                  <a:pt x="20853" y="767931"/>
                  <a:pt x="24384" y="780288"/>
                </a:cubicBezTo>
                <a:cubicBezTo>
                  <a:pt x="39906" y="834615"/>
                  <a:pt x="32936" y="833969"/>
                  <a:pt x="60960" y="890016"/>
                </a:cubicBezTo>
                <a:cubicBezTo>
                  <a:pt x="67513" y="903122"/>
                  <a:pt x="78791" y="913486"/>
                  <a:pt x="85344" y="926592"/>
                </a:cubicBezTo>
                <a:cubicBezTo>
                  <a:pt x="91091" y="938087"/>
                  <a:pt x="91789" y="951673"/>
                  <a:pt x="97536" y="963168"/>
                </a:cubicBezTo>
                <a:cubicBezTo>
                  <a:pt x="104089" y="976274"/>
                  <a:pt x="114903" y="986880"/>
                  <a:pt x="121920" y="999744"/>
                </a:cubicBezTo>
                <a:cubicBezTo>
                  <a:pt x="139326" y="1031655"/>
                  <a:pt x="154432" y="1064768"/>
                  <a:pt x="170688" y="1097280"/>
                </a:cubicBezTo>
                <a:cubicBezTo>
                  <a:pt x="178816" y="1113536"/>
                  <a:pt x="184990" y="1130926"/>
                  <a:pt x="195072" y="1146048"/>
                </a:cubicBezTo>
                <a:cubicBezTo>
                  <a:pt x="203200" y="1158240"/>
                  <a:pt x="210939" y="1170700"/>
                  <a:pt x="219456" y="1182624"/>
                </a:cubicBezTo>
                <a:cubicBezTo>
                  <a:pt x="239908" y="1211256"/>
                  <a:pt x="264124" y="1245814"/>
                  <a:pt x="292608" y="1267968"/>
                </a:cubicBezTo>
                <a:cubicBezTo>
                  <a:pt x="315741" y="1285960"/>
                  <a:pt x="337958" y="1307469"/>
                  <a:pt x="365760" y="1316736"/>
                </a:cubicBezTo>
                <a:cubicBezTo>
                  <a:pt x="418232" y="1334227"/>
                  <a:pt x="389868" y="1325811"/>
                  <a:pt x="451104" y="1341120"/>
                </a:cubicBezTo>
                <a:cubicBezTo>
                  <a:pt x="555926" y="1411001"/>
                  <a:pt x="423302" y="1327219"/>
                  <a:pt x="524256" y="1377696"/>
                </a:cubicBezTo>
                <a:cubicBezTo>
                  <a:pt x="537362" y="1384249"/>
                  <a:pt x="547726" y="1395527"/>
                  <a:pt x="560832" y="1402080"/>
                </a:cubicBezTo>
                <a:cubicBezTo>
                  <a:pt x="607958" y="1425643"/>
                  <a:pt x="616160" y="1422828"/>
                  <a:pt x="658368" y="1438656"/>
                </a:cubicBezTo>
                <a:cubicBezTo>
                  <a:pt x="678860" y="1446340"/>
                  <a:pt x="698566" y="1456119"/>
                  <a:pt x="719328" y="1463040"/>
                </a:cubicBezTo>
                <a:cubicBezTo>
                  <a:pt x="735224" y="1468339"/>
                  <a:pt x="751984" y="1470629"/>
                  <a:pt x="768096" y="1475232"/>
                </a:cubicBezTo>
                <a:cubicBezTo>
                  <a:pt x="852135" y="1499243"/>
                  <a:pt x="745809" y="1477614"/>
                  <a:pt x="877824" y="1499616"/>
                </a:cubicBezTo>
                <a:cubicBezTo>
                  <a:pt x="913211" y="1497257"/>
                  <a:pt x="1075584" y="1501888"/>
                  <a:pt x="1133856" y="1463040"/>
                </a:cubicBezTo>
                <a:cubicBezTo>
                  <a:pt x="1146048" y="1454912"/>
                  <a:pt x="1157710" y="1445926"/>
                  <a:pt x="1170432" y="1438656"/>
                </a:cubicBezTo>
                <a:cubicBezTo>
                  <a:pt x="1205025" y="1418888"/>
                  <a:pt x="1226072" y="1415348"/>
                  <a:pt x="1255776" y="1389888"/>
                </a:cubicBezTo>
                <a:cubicBezTo>
                  <a:pt x="1273231" y="1374927"/>
                  <a:pt x="1286592" y="1355481"/>
                  <a:pt x="1304544" y="1341120"/>
                </a:cubicBezTo>
                <a:cubicBezTo>
                  <a:pt x="1327428" y="1322813"/>
                  <a:pt x="1356974" y="1313074"/>
                  <a:pt x="1377696" y="1292352"/>
                </a:cubicBezTo>
                <a:cubicBezTo>
                  <a:pt x="1556408" y="1113640"/>
                  <a:pt x="1285844" y="1387795"/>
                  <a:pt x="1475232" y="1182624"/>
                </a:cubicBezTo>
                <a:cubicBezTo>
                  <a:pt x="1506419" y="1148839"/>
                  <a:pt x="1547263" y="1123345"/>
                  <a:pt x="1572768" y="1085088"/>
                </a:cubicBezTo>
                <a:cubicBezTo>
                  <a:pt x="1589024" y="1060704"/>
                  <a:pt x="1606458" y="1037066"/>
                  <a:pt x="1621536" y="1011936"/>
                </a:cubicBezTo>
                <a:cubicBezTo>
                  <a:pt x="1688479" y="900365"/>
                  <a:pt x="1597593" y="1027604"/>
                  <a:pt x="1682496" y="914400"/>
                </a:cubicBezTo>
                <a:cubicBezTo>
                  <a:pt x="1686560" y="902208"/>
                  <a:pt x="1688447" y="889058"/>
                  <a:pt x="1694688" y="877824"/>
                </a:cubicBezTo>
                <a:cubicBezTo>
                  <a:pt x="1727408" y="818928"/>
                  <a:pt x="1746555" y="812664"/>
                  <a:pt x="1767840" y="755904"/>
                </a:cubicBezTo>
                <a:cubicBezTo>
                  <a:pt x="1773724" y="740215"/>
                  <a:pt x="1775429" y="723248"/>
                  <a:pt x="1780032" y="707136"/>
                </a:cubicBezTo>
                <a:cubicBezTo>
                  <a:pt x="1783563" y="694779"/>
                  <a:pt x="1788693" y="682917"/>
                  <a:pt x="1792224" y="670560"/>
                </a:cubicBezTo>
                <a:cubicBezTo>
                  <a:pt x="1822842" y="563397"/>
                  <a:pt x="1787376" y="672913"/>
                  <a:pt x="1816608" y="585216"/>
                </a:cubicBezTo>
                <a:cubicBezTo>
                  <a:pt x="1812301" y="550759"/>
                  <a:pt x="1806091" y="449273"/>
                  <a:pt x="1780032" y="414528"/>
                </a:cubicBezTo>
                <a:cubicBezTo>
                  <a:pt x="1767840" y="398272"/>
                  <a:pt x="1755267" y="382295"/>
                  <a:pt x="1743456" y="365760"/>
                </a:cubicBezTo>
                <a:cubicBezTo>
                  <a:pt x="1734939" y="353836"/>
                  <a:pt x="1729433" y="339545"/>
                  <a:pt x="1719072" y="329184"/>
                </a:cubicBezTo>
                <a:cubicBezTo>
                  <a:pt x="1708711" y="318823"/>
                  <a:pt x="1693753" y="314181"/>
                  <a:pt x="1682496" y="304800"/>
                </a:cubicBezTo>
                <a:cubicBezTo>
                  <a:pt x="1669250" y="293762"/>
                  <a:pt x="1660266" y="277788"/>
                  <a:pt x="1645920" y="268224"/>
                </a:cubicBezTo>
                <a:cubicBezTo>
                  <a:pt x="1635227" y="261095"/>
                  <a:pt x="1620839" y="261779"/>
                  <a:pt x="1609344" y="256032"/>
                </a:cubicBezTo>
                <a:cubicBezTo>
                  <a:pt x="1596238" y="249479"/>
                  <a:pt x="1586158" y="237599"/>
                  <a:pt x="1572768" y="231648"/>
                </a:cubicBezTo>
                <a:cubicBezTo>
                  <a:pt x="1549280" y="221209"/>
                  <a:pt x="1524000" y="215392"/>
                  <a:pt x="1499616" y="207264"/>
                </a:cubicBezTo>
                <a:lnTo>
                  <a:pt x="1463040" y="195072"/>
                </a:lnTo>
                <a:cubicBezTo>
                  <a:pt x="1450848" y="191008"/>
                  <a:pt x="1438932" y="185997"/>
                  <a:pt x="1426464" y="182880"/>
                </a:cubicBezTo>
                <a:cubicBezTo>
                  <a:pt x="1382624" y="171920"/>
                  <a:pt x="1363171" y="166235"/>
                  <a:pt x="1316736" y="158496"/>
                </a:cubicBezTo>
                <a:cubicBezTo>
                  <a:pt x="1288390" y="153772"/>
                  <a:pt x="1259571" y="151940"/>
                  <a:pt x="1231392" y="146304"/>
                </a:cubicBezTo>
                <a:cubicBezTo>
                  <a:pt x="1198530" y="139732"/>
                  <a:pt x="1166368" y="130048"/>
                  <a:pt x="1133856" y="121920"/>
                </a:cubicBezTo>
                <a:cubicBezTo>
                  <a:pt x="1117600" y="117856"/>
                  <a:pt x="1101844" y="109728"/>
                  <a:pt x="1085088" y="109728"/>
                </a:cubicBezTo>
                <a:lnTo>
                  <a:pt x="999744" y="109728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4DC61-BBAF-2948-A4E4-FCA31CCC2EBE}"/>
              </a:ext>
            </a:extLst>
          </p:cNvPr>
          <p:cNvSpPr txBox="1"/>
          <p:nvPr/>
        </p:nvSpPr>
        <p:spPr>
          <a:xfrm>
            <a:off x="6107112" y="2865437"/>
            <a:ext cx="22183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Human Computer Interaction</a:t>
            </a:r>
          </a:p>
        </p:txBody>
      </p:sp>
    </p:spTree>
    <p:extLst>
      <p:ext uri="{BB962C8B-B14F-4D97-AF65-F5344CB8AC3E}">
        <p14:creationId xmlns:p14="http://schemas.microsoft.com/office/powerpoint/2010/main" val="1217599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71620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Machine Learning</a:t>
            </a:r>
          </a:p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or, How we learned to decompose</a:t>
            </a:r>
          </a:p>
        </p:txBody>
      </p:sp>
    </p:spTree>
    <p:extLst>
      <p:ext uri="{BB962C8B-B14F-4D97-AF65-F5344CB8AC3E}">
        <p14:creationId xmlns:p14="http://schemas.microsoft.com/office/powerpoint/2010/main" val="111083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There is something going on</a:t>
            </a:r>
          </a:p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 the world of AI</a:t>
            </a:r>
          </a:p>
        </p:txBody>
      </p:sp>
    </p:spTree>
    <p:extLst>
      <p:ext uri="{BB962C8B-B14F-4D97-AF65-F5344CB8AC3E}">
        <p14:creationId xmlns:p14="http://schemas.microsoft.com/office/powerpoint/2010/main" val="26151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Life after ACM</a:t>
            </a:r>
          </a:p>
        </p:txBody>
      </p:sp>
    </p:spTree>
    <p:extLst>
      <p:ext uri="{BB962C8B-B14F-4D97-AF65-F5344CB8AC3E}">
        <p14:creationId xmlns:p14="http://schemas.microsoft.com/office/powerpoint/2010/main" val="365682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Something big (for us)…</a:t>
            </a:r>
          </a:p>
        </p:txBody>
      </p:sp>
    </p:spTree>
    <p:extLst>
      <p:ext uri="{BB962C8B-B14F-4D97-AF65-F5344CB8AC3E}">
        <p14:creationId xmlns:p14="http://schemas.microsoft.com/office/powerpoint/2010/main" val="1481314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[suspense]</a:t>
            </a:r>
          </a:p>
        </p:txBody>
      </p:sp>
    </p:spTree>
    <p:extLst>
      <p:ext uri="{BB962C8B-B14F-4D97-AF65-F5344CB8AC3E}">
        <p14:creationId xmlns:p14="http://schemas.microsoft.com/office/powerpoint/2010/main" val="675184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/>
              <a:t>How can we develop intelligent </a:t>
            </a:r>
            <a:r>
              <a:rPr lang="en-US" sz="3968" b="1" dirty="0"/>
              <a:t>agents?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248879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2446" y="419982"/>
            <a:ext cx="6047740" cy="679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</a:p>
        </p:txBody>
      </p:sp>
    </p:spTree>
    <p:extLst>
      <p:ext uri="{BB962C8B-B14F-4D97-AF65-F5344CB8AC3E}">
        <p14:creationId xmlns:p14="http://schemas.microsoft.com/office/powerpoint/2010/main" val="1402178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/>
              <a:t>How can we develop intelligent </a:t>
            </a:r>
            <a:r>
              <a:rPr lang="en-US" sz="3968" b="1" dirty="0"/>
              <a:t>agents?</a:t>
            </a:r>
            <a:endParaRPr lang="en-US" sz="3968" dirty="0"/>
          </a:p>
        </p:txBody>
      </p:sp>
      <p:sp>
        <p:nvSpPr>
          <p:cNvPr id="3" name="TextBox 2"/>
          <p:cNvSpPr txBox="1"/>
          <p:nvPr/>
        </p:nvSpPr>
        <p:spPr>
          <a:xfrm>
            <a:off x="7148502" y="1175949"/>
            <a:ext cx="1646412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Computer </a:t>
            </a:r>
          </a:p>
          <a:p>
            <a:pPr algn="ctr"/>
            <a:r>
              <a:rPr lang="en-US" sz="2646" dirty="0"/>
              <a:t>programs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81725" y="4703797"/>
            <a:ext cx="1750607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Better than</a:t>
            </a:r>
          </a:p>
          <a:p>
            <a:pPr algn="ctr"/>
            <a:r>
              <a:rPr lang="en-US" sz="2646" dirty="0"/>
              <a:t>chance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16171" y="2267902"/>
            <a:ext cx="419982" cy="745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051015" y="3725929"/>
            <a:ext cx="669225" cy="809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8261" y="4871789"/>
            <a:ext cx="1526893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As well as</a:t>
            </a:r>
          </a:p>
          <a:p>
            <a:pPr algn="ctr"/>
            <a:r>
              <a:rPr lang="en-US" sz="2646" dirty="0"/>
              <a:t>humans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476207" y="3725929"/>
            <a:ext cx="251989" cy="9778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53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371" y="1259945"/>
            <a:ext cx="3443852" cy="202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371" y="3298091"/>
            <a:ext cx="3443852" cy="2027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44" y="5337095"/>
            <a:ext cx="2183906" cy="1978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865315" y="1764391"/>
            <a:ext cx="2356734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1997 Deep Blue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359" y="3791512"/>
            <a:ext cx="1951240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2005 Stanley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3731" y="6071997"/>
            <a:ext cx="2000419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2011 Watson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Big Milestones Starting in 1997</a:t>
            </a:r>
          </a:p>
        </p:txBody>
      </p:sp>
    </p:spTree>
    <p:extLst>
      <p:ext uri="{BB962C8B-B14F-4D97-AF65-F5344CB8AC3E}">
        <p14:creationId xmlns:p14="http://schemas.microsoft.com/office/powerpoint/2010/main" val="2627208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4999" y="-1"/>
            <a:ext cx="11383980" cy="7559675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/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Self Driving Cars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6190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/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Computers Making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811608"/>
            <a:ext cx="10247559" cy="682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67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Last Remaining Board Game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" y="796129"/>
            <a:ext cx="13514634" cy="67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17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925" y="2633588"/>
            <a:ext cx="4367812" cy="327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40014" y="8749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2090" y="2646315"/>
            <a:ext cx="2838059" cy="365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7456" y="1887547"/>
            <a:ext cx="870751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1952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3442" y="1884662"/>
            <a:ext cx="870751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1955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</a:p>
        </p:txBody>
      </p:sp>
    </p:spTree>
    <p:extLst>
      <p:ext uri="{BB962C8B-B14F-4D97-AF65-F5344CB8AC3E}">
        <p14:creationId xmlns:p14="http://schemas.microsoft.com/office/powerpoint/2010/main" val="9834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Life After The ACM Libraries</a:t>
            </a:r>
          </a:p>
        </p:txBody>
      </p:sp>
      <p:sp>
        <p:nvSpPr>
          <p:cNvPr id="1840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112837"/>
            <a:ext cx="9144000" cy="6324600"/>
          </a:xfrm>
        </p:spPr>
        <p:txBody>
          <a:bodyPr>
            <a:normAutofit lnSpcReduction="10000"/>
          </a:bodyPr>
          <a:lstStyle/>
          <a:p>
            <a:r>
              <a:rPr lang="en-US" altLang="x-none" dirty="0"/>
              <a:t>All quarter we have relied on the </a:t>
            </a:r>
            <a:r>
              <a:rPr lang="en-US" altLang="x-none" b="1" dirty="0"/>
              <a:t>ACM Java libraries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Karel, </a:t>
            </a:r>
            <a:r>
              <a:rPr lang="en-US" altLang="x-none" dirty="0" err="1"/>
              <a:t>ConsoleProgram</a:t>
            </a:r>
            <a:r>
              <a:rPr lang="en-US" altLang="x-none" dirty="0"/>
              <a:t>, </a:t>
            </a:r>
            <a:r>
              <a:rPr lang="en-US" altLang="x-none" dirty="0" err="1"/>
              <a:t>RandomGenerator</a:t>
            </a:r>
            <a:endParaRPr lang="en-US" altLang="x-none" dirty="0"/>
          </a:p>
          <a:p>
            <a:pPr lvl="1"/>
            <a:r>
              <a:rPr lang="en-US" altLang="x-none" dirty="0" err="1"/>
              <a:t>GraphicsProgram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GRect</a:t>
            </a:r>
            <a:r>
              <a:rPr lang="en-US" altLang="x-none" dirty="0"/>
              <a:t>, </a:t>
            </a:r>
            <a:r>
              <a:rPr lang="en-US" altLang="x-none" dirty="0" err="1"/>
              <a:t>GOval</a:t>
            </a:r>
            <a:r>
              <a:rPr lang="en-US" altLang="x-none" dirty="0"/>
              <a:t>, </a:t>
            </a:r>
            <a:r>
              <a:rPr lang="en-US" altLang="x-none" dirty="0" err="1"/>
              <a:t>GLine</a:t>
            </a:r>
            <a:r>
              <a:rPr lang="en-US" altLang="x-none" dirty="0"/>
              <a:t>, </a:t>
            </a:r>
            <a:r>
              <a:rPr lang="en-US" altLang="x-none" dirty="0" err="1"/>
              <a:t>GImage</a:t>
            </a:r>
            <a:r>
              <a:rPr lang="en-US" altLang="x-none" dirty="0"/>
              <a:t>, ...</a:t>
            </a:r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pPr lvl="1"/>
            <a:endParaRPr lang="en-US" altLang="x-none" sz="1323" dirty="0"/>
          </a:p>
          <a:p>
            <a:r>
              <a:rPr lang="en-US" altLang="x-none" dirty="0"/>
              <a:t>Today we will see how </a:t>
            </a:r>
            <a:r>
              <a:rPr lang="en-US" altLang="x-none" b="1" dirty="0"/>
              <a:t>standard Java</a:t>
            </a:r>
            <a:r>
              <a:rPr lang="en-US" altLang="x-none" dirty="0"/>
              <a:t> programs are made.</a:t>
            </a:r>
          </a:p>
        </p:txBody>
      </p:sp>
      <p:pic>
        <p:nvPicPr>
          <p:cNvPr id="184013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112" y="3932237"/>
            <a:ext cx="1361441" cy="1595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40135" name="Picture 7" descr="screenshot-console-program-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112" y="3856037"/>
            <a:ext cx="2771881" cy="173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01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7912" y="3856037"/>
            <a:ext cx="2015913" cy="1814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40137" name="Picture 9" descr="gotfu_snapshot_cs106a_breakout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6312" y="3703637"/>
            <a:ext cx="1352691" cy="184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484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02662" y="2481450"/>
            <a:ext cx="6872161" cy="324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9" dirty="0"/>
              <a:t>“Machines will be capable, within twenty years, of doing any work a man can do.” </a:t>
            </a:r>
          </a:p>
          <a:p>
            <a:r>
              <a:rPr lang="en-US" sz="4409" dirty="0"/>
              <a:t>–Herbert Simon, 1952</a:t>
            </a:r>
          </a:p>
        </p:txBody>
      </p:sp>
    </p:spTree>
    <p:extLst>
      <p:ext uri="{BB962C8B-B14F-4D97-AF65-F5344CB8AC3E}">
        <p14:creationId xmlns:p14="http://schemas.microsoft.com/office/powerpoint/2010/main" val="143836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467" y="1511935"/>
            <a:ext cx="7189081" cy="337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05970" y="6063648"/>
            <a:ext cx="3638047" cy="4710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The world is too complex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</a:p>
        </p:txBody>
      </p:sp>
    </p:spTree>
    <p:extLst>
      <p:ext uri="{BB962C8B-B14F-4D97-AF65-F5344CB8AC3E}">
        <p14:creationId xmlns:p14="http://schemas.microsoft.com/office/powerpoint/2010/main" val="358535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38888"/>
            <a:ext cx="10079567" cy="74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8522" y="1539933"/>
            <a:ext cx="9743581" cy="1763924"/>
          </a:xfrm>
        </p:spPr>
        <p:txBody>
          <a:bodyPr/>
          <a:lstStyle/>
          <a:p>
            <a:r>
              <a:rPr lang="en-US" sz="4409"/>
              <a:t>We have a picture and we want to know if it’s a cat or not.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16" y="3303858"/>
            <a:ext cx="2351899" cy="1325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16" y="5171902"/>
            <a:ext cx="2351900" cy="1566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296" y="3303858"/>
            <a:ext cx="2100743" cy="1325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293" y="4932818"/>
            <a:ext cx="2065746" cy="2277452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2905406" y="3506848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2919404" y="5424765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7764033" y="3506848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7764033" y="5550760"/>
            <a:ext cx="643972" cy="881964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68374" y="3653207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true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68372" y="5580837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true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96161" y="3751203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false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8160" y="5678833"/>
            <a:ext cx="1679928" cy="47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6">
                <a:latin typeface="Consolas"/>
                <a:cs typeface="Consolas"/>
              </a:rPr>
              <a:t>false</a:t>
            </a:r>
            <a:endParaRPr lang="en-US" sz="3527">
              <a:latin typeface="Consolas"/>
              <a:cs typeface="Consola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6DAE86-7154-AC4A-A7E9-3F40937E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69EF7CC1-EFE1-A44C-A773-1F25202DF314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Simple Example: Identifying Cats</a:t>
            </a:r>
          </a:p>
        </p:txBody>
      </p:sp>
    </p:spTree>
    <p:extLst>
      <p:ext uri="{BB962C8B-B14F-4D97-AF65-F5344CB8AC3E}">
        <p14:creationId xmlns:p14="http://schemas.microsoft.com/office/powerpoint/2010/main" val="2378449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9117" y="1"/>
            <a:ext cx="11391287" cy="75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3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22" y="2127908"/>
            <a:ext cx="9743581" cy="50117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isCat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GImage animal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int[][] pixels = animal.getPixelArray();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containsTwoEyes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hasWhiskers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hasPointyEars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521" y="1344314"/>
            <a:ext cx="7766742" cy="597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27" dirty="0"/>
              <a:t>Here’s one way you might code this</a:t>
            </a:r>
            <a:r>
              <a:rPr lang="mr-IN" sz="3527" dirty="0"/>
              <a:t>…</a:t>
            </a:r>
            <a:endParaRPr lang="en-US" sz="3527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796974-C5DE-D841-9EF9-4FFE0352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8AC4484-5D70-B74C-96B6-D4F546C8CB69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Identifying Cats</a:t>
            </a:r>
          </a:p>
        </p:txBody>
      </p:sp>
    </p:spTree>
    <p:extLst>
      <p:ext uri="{BB962C8B-B14F-4D97-AF65-F5344CB8AC3E}">
        <p14:creationId xmlns:p14="http://schemas.microsoft.com/office/powerpoint/2010/main" val="4020867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87" y="1889918"/>
            <a:ext cx="3932088" cy="2617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0303" y="1889917"/>
            <a:ext cx="4101824" cy="5469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86" y="4699130"/>
            <a:ext cx="4000830" cy="266455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21E593-0205-9A46-B5BE-9C12987A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576A4B6-7122-FE4F-A50A-F5E30BAD884A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Some Tricky Cases</a:t>
            </a:r>
          </a:p>
        </p:txBody>
      </p:sp>
    </p:spTree>
    <p:extLst>
      <p:ext uri="{BB962C8B-B14F-4D97-AF65-F5344CB8AC3E}">
        <p14:creationId xmlns:p14="http://schemas.microsoft.com/office/powerpoint/2010/main" val="3675846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86" dirty="0">
                <a:latin typeface="Calibri"/>
                <a:ea typeface="Consolas" charset="0"/>
                <a:cs typeface="Calibri"/>
              </a:rPr>
              <a:t>Pros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Matches our human intuition about what a cat is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Easy to understand the code</a:t>
            </a:r>
          </a:p>
          <a:p>
            <a:r>
              <a:rPr lang="en-US" sz="3086" dirty="0">
                <a:latin typeface="Calibri"/>
                <a:ea typeface="Consolas" charset="0"/>
                <a:cs typeface="Calibri"/>
              </a:rPr>
              <a:t>Cons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Requires us to explicitly enumerate every feature that’s important, and know how important it is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Need to write code to detect eyes, and whiskers, and the pointiness of ears</a:t>
            </a:r>
          </a:p>
          <a:p>
            <a:pPr lvl="1"/>
            <a:r>
              <a:rPr lang="en-US" dirty="0">
                <a:latin typeface="Calibri"/>
                <a:ea typeface="Consolas" charset="0"/>
                <a:cs typeface="Calibri"/>
              </a:rPr>
              <a:t>Will never improve</a:t>
            </a:r>
            <a:r>
              <a:rPr lang="mr-IN" dirty="0">
                <a:latin typeface="Calibri"/>
                <a:ea typeface="Consolas" charset="0"/>
                <a:cs typeface="Calibri"/>
              </a:rPr>
              <a:t>…</a:t>
            </a:r>
            <a:r>
              <a:rPr lang="en-US" dirty="0">
                <a:latin typeface="Calibri"/>
                <a:ea typeface="Consolas" charset="0"/>
                <a:cs typeface="Calibri"/>
              </a:rPr>
              <a:t> cannot learn from its mistakes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C0FC00-B148-E140-8CE6-447ED008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615AE11-EBFD-FC43-98D0-65802825A9B1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Pros / Cons</a:t>
            </a:r>
          </a:p>
        </p:txBody>
      </p:sp>
    </p:spTree>
    <p:extLst>
      <p:ext uri="{BB962C8B-B14F-4D97-AF65-F5344CB8AC3E}">
        <p14:creationId xmlns:p14="http://schemas.microsoft.com/office/powerpoint/2010/main" val="1350631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EF04-9E83-4244-83BD-07222560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MNIST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C5125-0E2B-204E-836C-BDDCFAE9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036637"/>
            <a:ext cx="838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14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01" y="932710"/>
            <a:ext cx="6049106" cy="604910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40540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Using the ACM Libraries</a:t>
            </a:r>
          </a:p>
        </p:txBody>
      </p:sp>
      <p:sp>
        <p:nvSpPr>
          <p:cNvPr id="180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import </a:t>
            </a:r>
            <a:r>
              <a:rPr lang="en-GB" altLang="x-none" sz="2425" dirty="0" err="1">
                <a:latin typeface="Consolas" charset="0"/>
              </a:rPr>
              <a:t>acm.program</a:t>
            </a:r>
            <a:r>
              <a:rPr lang="en-GB" altLang="x-none" sz="2425" dirty="0">
                <a:latin typeface="Consolas" charset="0"/>
              </a:rPr>
              <a:t>.*;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1323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public class </a:t>
            </a:r>
            <a:r>
              <a:rPr lang="en-GB" altLang="x-none" sz="2425" dirty="0" err="1">
                <a:latin typeface="Consolas" charset="0"/>
              </a:rPr>
              <a:t>MyProgram</a:t>
            </a:r>
            <a:r>
              <a:rPr lang="en-GB" altLang="x-none" sz="2425" dirty="0">
                <a:latin typeface="Consolas" charset="0"/>
              </a:rPr>
              <a:t>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extends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ConsoleProgram</a:t>
            </a:r>
            <a:r>
              <a:rPr lang="en-GB" altLang="x-none" sz="2425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    </a:t>
            </a:r>
            <a:r>
              <a:rPr lang="en-GB" altLang="x-none" sz="2425" dirty="0" err="1">
                <a:latin typeface="Consolas" charset="0"/>
              </a:rPr>
              <a:t>println</a:t>
            </a:r>
            <a:r>
              <a:rPr lang="en-GB" altLang="x-none" sz="2425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 dirty="0">
              <a:latin typeface="Consolas" charset="0"/>
            </a:endParaRPr>
          </a:p>
          <a:p>
            <a:r>
              <a:rPr lang="en-GB" altLang="x-none" dirty="0"/>
              <a:t>This is a console program written using the ACM libraries.</a:t>
            </a:r>
          </a:p>
          <a:p>
            <a:pPr lvl="1"/>
            <a:r>
              <a:rPr lang="en-GB" altLang="x-none" dirty="0"/>
              <a:t>It uses the </a:t>
            </a:r>
            <a:r>
              <a:rPr lang="en-GB" altLang="x-none" b="1" dirty="0" err="1">
                <a:latin typeface="Consolas" charset="0"/>
              </a:rPr>
              <a:t>ConsoleProgram</a:t>
            </a:r>
            <a:r>
              <a:rPr lang="en-GB" altLang="x-none" dirty="0"/>
              <a:t> class to represent a console.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>
                <a:latin typeface="Consolas" charset="0"/>
              </a:rPr>
              <a:t>run</a:t>
            </a:r>
            <a:r>
              <a:rPr lang="en-GB" altLang="x-none" dirty="0"/>
              <a:t> method contains the program code.</a:t>
            </a:r>
          </a:p>
          <a:p>
            <a:pPr lvl="1"/>
            <a:r>
              <a:rPr lang="en-GB" altLang="x-none" dirty="0"/>
              <a:t>The </a:t>
            </a:r>
            <a:r>
              <a:rPr lang="en-GB" altLang="x-none" b="1" dirty="0" err="1">
                <a:latin typeface="Consolas" charset="0"/>
              </a:rPr>
              <a:t>println</a:t>
            </a:r>
            <a:r>
              <a:rPr lang="en-GB" altLang="x-none" dirty="0"/>
              <a:t> method prints output to the graphical console.</a:t>
            </a:r>
          </a:p>
        </p:txBody>
      </p:sp>
    </p:spTree>
    <p:extLst>
      <p:ext uri="{BB962C8B-B14F-4D97-AF65-F5344CB8AC3E}">
        <p14:creationId xmlns:p14="http://schemas.microsoft.com/office/powerpoint/2010/main" val="4008914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26658" y="33986"/>
            <a:ext cx="529664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 </a:t>
            </a:r>
            <a:r>
              <a:rPr lang="en-US" sz="3968" b="1" dirty="0"/>
              <a:t>one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383" y="4913061"/>
            <a:ext cx="1882919" cy="19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26658" y="33986"/>
            <a:ext cx="529664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Logistic Regression is like the Harry Pottery Sorting Hat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 </a:t>
            </a:r>
            <a:r>
              <a:rPr lang="en-US" sz="3968" b="1" dirty="0"/>
              <a:t>zero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749" y="4874154"/>
            <a:ext cx="1647282" cy="179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9548" y="5025013"/>
            <a:ext cx="1812745" cy="2125604"/>
          </a:xfr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68" y="1234310"/>
            <a:ext cx="3639844" cy="3639844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202530" y="1195403"/>
            <a:ext cx="5066284" cy="1858829"/>
          </a:xfrm>
          <a:custGeom>
            <a:avLst/>
            <a:gdLst>
              <a:gd name="connsiteX0" fmla="*/ 0 w 5225143"/>
              <a:gd name="connsiteY0" fmla="*/ 1686296 h 1686296"/>
              <a:gd name="connsiteX1" fmla="*/ 35626 w 5225143"/>
              <a:gd name="connsiteY1" fmla="*/ 1638794 h 1686296"/>
              <a:gd name="connsiteX2" fmla="*/ 59377 w 5225143"/>
              <a:gd name="connsiteY2" fmla="*/ 1603168 h 1686296"/>
              <a:gd name="connsiteX3" fmla="*/ 95003 w 5225143"/>
              <a:gd name="connsiteY3" fmla="*/ 1579418 h 1686296"/>
              <a:gd name="connsiteX4" fmla="*/ 190005 w 5225143"/>
              <a:gd name="connsiteY4" fmla="*/ 1472540 h 1686296"/>
              <a:gd name="connsiteX5" fmla="*/ 296883 w 5225143"/>
              <a:gd name="connsiteY5" fmla="*/ 1365662 h 1686296"/>
              <a:gd name="connsiteX6" fmla="*/ 332509 w 5225143"/>
              <a:gd name="connsiteY6" fmla="*/ 1330036 h 1686296"/>
              <a:gd name="connsiteX7" fmla="*/ 380011 w 5225143"/>
              <a:gd name="connsiteY7" fmla="*/ 1258784 h 1686296"/>
              <a:gd name="connsiteX8" fmla="*/ 391886 w 5225143"/>
              <a:gd name="connsiteY8" fmla="*/ 1116280 h 1686296"/>
              <a:gd name="connsiteX9" fmla="*/ 427512 w 5225143"/>
              <a:gd name="connsiteY9" fmla="*/ 985651 h 1686296"/>
              <a:gd name="connsiteX10" fmla="*/ 439387 w 5225143"/>
              <a:gd name="connsiteY10" fmla="*/ 938150 h 1686296"/>
              <a:gd name="connsiteX11" fmla="*/ 451263 w 5225143"/>
              <a:gd name="connsiteY11" fmla="*/ 902524 h 1686296"/>
              <a:gd name="connsiteX12" fmla="*/ 486889 w 5225143"/>
              <a:gd name="connsiteY12" fmla="*/ 748145 h 1686296"/>
              <a:gd name="connsiteX13" fmla="*/ 534390 w 5225143"/>
              <a:gd name="connsiteY13" fmla="*/ 641267 h 1686296"/>
              <a:gd name="connsiteX14" fmla="*/ 546265 w 5225143"/>
              <a:gd name="connsiteY14" fmla="*/ 605641 h 1686296"/>
              <a:gd name="connsiteX15" fmla="*/ 593766 w 5225143"/>
              <a:gd name="connsiteY15" fmla="*/ 534389 h 1686296"/>
              <a:gd name="connsiteX16" fmla="*/ 700644 w 5225143"/>
              <a:gd name="connsiteY16" fmla="*/ 403761 h 1686296"/>
              <a:gd name="connsiteX17" fmla="*/ 748146 w 5225143"/>
              <a:gd name="connsiteY17" fmla="*/ 380010 h 1686296"/>
              <a:gd name="connsiteX18" fmla="*/ 795647 w 5225143"/>
              <a:gd name="connsiteY18" fmla="*/ 332509 h 1686296"/>
              <a:gd name="connsiteX19" fmla="*/ 866899 w 5225143"/>
              <a:gd name="connsiteY19" fmla="*/ 308758 h 1686296"/>
              <a:gd name="connsiteX20" fmla="*/ 902525 w 5225143"/>
              <a:gd name="connsiteY20" fmla="*/ 285007 h 1686296"/>
              <a:gd name="connsiteX21" fmla="*/ 938151 w 5225143"/>
              <a:gd name="connsiteY21" fmla="*/ 273132 h 1686296"/>
              <a:gd name="connsiteX22" fmla="*/ 1045029 w 5225143"/>
              <a:gd name="connsiteY22" fmla="*/ 237506 h 1686296"/>
              <a:gd name="connsiteX23" fmla="*/ 1151907 w 5225143"/>
              <a:gd name="connsiteY23" fmla="*/ 190005 h 1686296"/>
              <a:gd name="connsiteX24" fmla="*/ 1258785 w 5225143"/>
              <a:gd name="connsiteY24" fmla="*/ 166254 h 1686296"/>
              <a:gd name="connsiteX25" fmla="*/ 1330037 w 5225143"/>
              <a:gd name="connsiteY25" fmla="*/ 142503 h 1686296"/>
              <a:gd name="connsiteX26" fmla="*/ 1389413 w 5225143"/>
              <a:gd name="connsiteY26" fmla="*/ 130628 h 1686296"/>
              <a:gd name="connsiteX27" fmla="*/ 1793174 w 5225143"/>
              <a:gd name="connsiteY27" fmla="*/ 83127 h 1686296"/>
              <a:gd name="connsiteX28" fmla="*/ 2054431 w 5225143"/>
              <a:gd name="connsiteY28" fmla="*/ 59376 h 1686296"/>
              <a:gd name="connsiteX29" fmla="*/ 2113808 w 5225143"/>
              <a:gd name="connsiteY29" fmla="*/ 47501 h 1686296"/>
              <a:gd name="connsiteX30" fmla="*/ 2185060 w 5225143"/>
              <a:gd name="connsiteY30" fmla="*/ 35625 h 1686296"/>
              <a:gd name="connsiteX31" fmla="*/ 2244437 w 5225143"/>
              <a:gd name="connsiteY31" fmla="*/ 23750 h 1686296"/>
              <a:gd name="connsiteX32" fmla="*/ 2481943 w 5225143"/>
              <a:gd name="connsiteY32" fmla="*/ 0 h 1686296"/>
              <a:gd name="connsiteX33" fmla="*/ 2921330 w 5225143"/>
              <a:gd name="connsiteY33" fmla="*/ 11875 h 1686296"/>
              <a:gd name="connsiteX34" fmla="*/ 3170712 w 5225143"/>
              <a:gd name="connsiteY34" fmla="*/ 47501 h 1686296"/>
              <a:gd name="connsiteX35" fmla="*/ 3408218 w 5225143"/>
              <a:gd name="connsiteY35" fmla="*/ 71251 h 1686296"/>
              <a:gd name="connsiteX36" fmla="*/ 3479470 w 5225143"/>
              <a:gd name="connsiteY36" fmla="*/ 83127 h 1686296"/>
              <a:gd name="connsiteX37" fmla="*/ 3538847 w 5225143"/>
              <a:gd name="connsiteY37" fmla="*/ 95002 h 1686296"/>
              <a:gd name="connsiteX38" fmla="*/ 3645725 w 5225143"/>
              <a:gd name="connsiteY38" fmla="*/ 106877 h 1686296"/>
              <a:gd name="connsiteX39" fmla="*/ 3811979 w 5225143"/>
              <a:gd name="connsiteY39" fmla="*/ 142503 h 1686296"/>
              <a:gd name="connsiteX40" fmla="*/ 3906982 w 5225143"/>
              <a:gd name="connsiteY40" fmla="*/ 166254 h 1686296"/>
              <a:gd name="connsiteX41" fmla="*/ 3942608 w 5225143"/>
              <a:gd name="connsiteY41" fmla="*/ 190005 h 1686296"/>
              <a:gd name="connsiteX42" fmla="*/ 4037611 w 5225143"/>
              <a:gd name="connsiteY42" fmla="*/ 213755 h 1686296"/>
              <a:gd name="connsiteX43" fmla="*/ 4108863 w 5225143"/>
              <a:gd name="connsiteY43" fmla="*/ 237506 h 1686296"/>
              <a:gd name="connsiteX44" fmla="*/ 4168239 w 5225143"/>
              <a:gd name="connsiteY44" fmla="*/ 261257 h 1686296"/>
              <a:gd name="connsiteX45" fmla="*/ 4227616 w 5225143"/>
              <a:gd name="connsiteY45" fmla="*/ 296883 h 1686296"/>
              <a:gd name="connsiteX46" fmla="*/ 4286992 w 5225143"/>
              <a:gd name="connsiteY46" fmla="*/ 308758 h 1686296"/>
              <a:gd name="connsiteX47" fmla="*/ 4334494 w 5225143"/>
              <a:gd name="connsiteY47" fmla="*/ 332509 h 1686296"/>
              <a:gd name="connsiteX48" fmla="*/ 4381995 w 5225143"/>
              <a:gd name="connsiteY48" fmla="*/ 320633 h 1686296"/>
              <a:gd name="connsiteX49" fmla="*/ 4512624 w 5225143"/>
              <a:gd name="connsiteY49" fmla="*/ 285007 h 1686296"/>
              <a:gd name="connsiteX50" fmla="*/ 4762005 w 5225143"/>
              <a:gd name="connsiteY50" fmla="*/ 296883 h 1686296"/>
              <a:gd name="connsiteX51" fmla="*/ 4857008 w 5225143"/>
              <a:gd name="connsiteY51" fmla="*/ 320633 h 1686296"/>
              <a:gd name="connsiteX52" fmla="*/ 4952011 w 5225143"/>
              <a:gd name="connsiteY52" fmla="*/ 368135 h 1686296"/>
              <a:gd name="connsiteX53" fmla="*/ 5035138 w 5225143"/>
              <a:gd name="connsiteY53" fmla="*/ 427511 h 1686296"/>
              <a:gd name="connsiteX54" fmla="*/ 5094515 w 5225143"/>
              <a:gd name="connsiteY54" fmla="*/ 498763 h 1686296"/>
              <a:gd name="connsiteX55" fmla="*/ 5130140 w 5225143"/>
              <a:gd name="connsiteY55" fmla="*/ 534389 h 1686296"/>
              <a:gd name="connsiteX56" fmla="*/ 5165766 w 5225143"/>
              <a:gd name="connsiteY56" fmla="*/ 605641 h 1686296"/>
              <a:gd name="connsiteX57" fmla="*/ 5189517 w 5225143"/>
              <a:gd name="connsiteY57" fmla="*/ 688768 h 1686296"/>
              <a:gd name="connsiteX58" fmla="*/ 5213268 w 5225143"/>
              <a:gd name="connsiteY58" fmla="*/ 760020 h 1686296"/>
              <a:gd name="connsiteX59" fmla="*/ 5225143 w 5225143"/>
              <a:gd name="connsiteY59" fmla="*/ 831272 h 1686296"/>
              <a:gd name="connsiteX60" fmla="*/ 5213268 w 5225143"/>
              <a:gd name="connsiteY60" fmla="*/ 1163781 h 1686296"/>
              <a:gd name="connsiteX61" fmla="*/ 5177642 w 5225143"/>
              <a:gd name="connsiteY61" fmla="*/ 1306285 h 1686296"/>
              <a:gd name="connsiteX62" fmla="*/ 5165766 w 5225143"/>
              <a:gd name="connsiteY62" fmla="*/ 1353787 h 1686296"/>
              <a:gd name="connsiteX63" fmla="*/ 5130140 w 5225143"/>
              <a:gd name="connsiteY63" fmla="*/ 1436914 h 1686296"/>
              <a:gd name="connsiteX64" fmla="*/ 5082639 w 5225143"/>
              <a:gd name="connsiteY64" fmla="*/ 1508166 h 1686296"/>
              <a:gd name="connsiteX65" fmla="*/ 4987637 w 5225143"/>
              <a:gd name="connsiteY65" fmla="*/ 1579418 h 1686296"/>
              <a:gd name="connsiteX66" fmla="*/ 4809507 w 5225143"/>
              <a:gd name="connsiteY66" fmla="*/ 1591293 h 1686296"/>
              <a:gd name="connsiteX67" fmla="*/ 4678878 w 5225143"/>
              <a:gd name="connsiteY67" fmla="*/ 1615044 h 1686296"/>
              <a:gd name="connsiteX68" fmla="*/ 4370120 w 5225143"/>
              <a:gd name="connsiteY68" fmla="*/ 1638794 h 1686296"/>
              <a:gd name="connsiteX69" fmla="*/ 2850078 w 5225143"/>
              <a:gd name="connsiteY69" fmla="*/ 1615044 h 1686296"/>
              <a:gd name="connsiteX70" fmla="*/ 2707574 w 5225143"/>
              <a:gd name="connsiteY70" fmla="*/ 1591293 h 1686296"/>
              <a:gd name="connsiteX71" fmla="*/ 2600696 w 5225143"/>
              <a:gd name="connsiteY71" fmla="*/ 1579418 h 1686296"/>
              <a:gd name="connsiteX72" fmla="*/ 2505694 w 5225143"/>
              <a:gd name="connsiteY72" fmla="*/ 1555667 h 1686296"/>
              <a:gd name="connsiteX73" fmla="*/ 2327564 w 5225143"/>
              <a:gd name="connsiteY73" fmla="*/ 1531916 h 1686296"/>
              <a:gd name="connsiteX74" fmla="*/ 2149434 w 5225143"/>
              <a:gd name="connsiteY74" fmla="*/ 1496290 h 1686296"/>
              <a:gd name="connsiteX75" fmla="*/ 2054431 w 5225143"/>
              <a:gd name="connsiteY75" fmla="*/ 1508166 h 1686296"/>
              <a:gd name="connsiteX76" fmla="*/ 1947553 w 5225143"/>
              <a:gd name="connsiteY76" fmla="*/ 1520041 h 1686296"/>
              <a:gd name="connsiteX77" fmla="*/ 1805050 w 5225143"/>
              <a:gd name="connsiteY77" fmla="*/ 1543792 h 1686296"/>
              <a:gd name="connsiteX78" fmla="*/ 1543792 w 5225143"/>
              <a:gd name="connsiteY78" fmla="*/ 1555667 h 1686296"/>
              <a:gd name="connsiteX79" fmla="*/ 1318161 w 5225143"/>
              <a:gd name="connsiteY79" fmla="*/ 1567542 h 1686296"/>
              <a:gd name="connsiteX80" fmla="*/ 950026 w 5225143"/>
              <a:gd name="connsiteY80" fmla="*/ 1555667 h 1686296"/>
              <a:gd name="connsiteX81" fmla="*/ 902525 w 5225143"/>
              <a:gd name="connsiteY81" fmla="*/ 1543792 h 1686296"/>
              <a:gd name="connsiteX82" fmla="*/ 843148 w 5225143"/>
              <a:gd name="connsiteY82" fmla="*/ 1531916 h 1686296"/>
              <a:gd name="connsiteX83" fmla="*/ 807522 w 5225143"/>
              <a:gd name="connsiteY83" fmla="*/ 1520041 h 1686296"/>
              <a:gd name="connsiteX84" fmla="*/ 748146 w 5225143"/>
              <a:gd name="connsiteY84" fmla="*/ 1508166 h 1686296"/>
              <a:gd name="connsiteX85" fmla="*/ 665018 w 5225143"/>
              <a:gd name="connsiteY85" fmla="*/ 1484415 h 1686296"/>
              <a:gd name="connsiteX86" fmla="*/ 475013 w 5225143"/>
              <a:gd name="connsiteY86" fmla="*/ 1508166 h 1686296"/>
              <a:gd name="connsiteX87" fmla="*/ 403761 w 5225143"/>
              <a:gd name="connsiteY87" fmla="*/ 1531916 h 1686296"/>
              <a:gd name="connsiteX88" fmla="*/ 368135 w 5225143"/>
              <a:gd name="connsiteY88" fmla="*/ 1543792 h 1686296"/>
              <a:gd name="connsiteX89" fmla="*/ 332509 w 5225143"/>
              <a:gd name="connsiteY89" fmla="*/ 1567542 h 1686296"/>
              <a:gd name="connsiteX90" fmla="*/ 285008 w 5225143"/>
              <a:gd name="connsiteY90" fmla="*/ 1579418 h 1686296"/>
              <a:gd name="connsiteX91" fmla="*/ 213756 w 5225143"/>
              <a:gd name="connsiteY91" fmla="*/ 1603168 h 1686296"/>
              <a:gd name="connsiteX92" fmla="*/ 178130 w 5225143"/>
              <a:gd name="connsiteY92" fmla="*/ 1615044 h 1686296"/>
              <a:gd name="connsiteX93" fmla="*/ 130629 w 5225143"/>
              <a:gd name="connsiteY93" fmla="*/ 1626919 h 1686296"/>
              <a:gd name="connsiteX94" fmla="*/ 118753 w 5225143"/>
              <a:gd name="connsiteY94" fmla="*/ 1650670 h 168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225143" h="1686296">
                <a:moveTo>
                  <a:pt x="0" y="1686296"/>
                </a:moveTo>
                <a:cubicBezTo>
                  <a:pt x="11875" y="1670462"/>
                  <a:pt x="24122" y="1654900"/>
                  <a:pt x="35626" y="1638794"/>
                </a:cubicBezTo>
                <a:cubicBezTo>
                  <a:pt x="43922" y="1627180"/>
                  <a:pt x="49285" y="1613260"/>
                  <a:pt x="59377" y="1603168"/>
                </a:cubicBezTo>
                <a:cubicBezTo>
                  <a:pt x="69469" y="1593076"/>
                  <a:pt x="83128" y="1587335"/>
                  <a:pt x="95003" y="1579418"/>
                </a:cubicBezTo>
                <a:cubicBezTo>
                  <a:pt x="137384" y="1515844"/>
                  <a:pt x="108661" y="1553884"/>
                  <a:pt x="190005" y="1472540"/>
                </a:cubicBezTo>
                <a:lnTo>
                  <a:pt x="296883" y="1365662"/>
                </a:lnTo>
                <a:cubicBezTo>
                  <a:pt x="308758" y="1353787"/>
                  <a:pt x="323193" y="1344010"/>
                  <a:pt x="332509" y="1330036"/>
                </a:cubicBezTo>
                <a:lnTo>
                  <a:pt x="380011" y="1258784"/>
                </a:lnTo>
                <a:cubicBezTo>
                  <a:pt x="383969" y="1211283"/>
                  <a:pt x="384815" y="1163419"/>
                  <a:pt x="391886" y="1116280"/>
                </a:cubicBezTo>
                <a:cubicBezTo>
                  <a:pt x="405254" y="1027158"/>
                  <a:pt x="410461" y="1045332"/>
                  <a:pt x="427512" y="985651"/>
                </a:cubicBezTo>
                <a:cubicBezTo>
                  <a:pt x="431996" y="969958"/>
                  <a:pt x="434903" y="953843"/>
                  <a:pt x="439387" y="938150"/>
                </a:cubicBezTo>
                <a:cubicBezTo>
                  <a:pt x="442826" y="926114"/>
                  <a:pt x="448227" y="914668"/>
                  <a:pt x="451263" y="902524"/>
                </a:cubicBezTo>
                <a:cubicBezTo>
                  <a:pt x="460966" y="863711"/>
                  <a:pt x="472107" y="777709"/>
                  <a:pt x="486889" y="748145"/>
                </a:cubicBezTo>
                <a:cubicBezTo>
                  <a:pt x="513875" y="694172"/>
                  <a:pt x="511648" y="701914"/>
                  <a:pt x="534390" y="641267"/>
                </a:cubicBezTo>
                <a:cubicBezTo>
                  <a:pt x="538785" y="629546"/>
                  <a:pt x="540186" y="616583"/>
                  <a:pt x="546265" y="605641"/>
                </a:cubicBezTo>
                <a:cubicBezTo>
                  <a:pt x="560127" y="580688"/>
                  <a:pt x="576639" y="557225"/>
                  <a:pt x="593766" y="534389"/>
                </a:cubicBezTo>
                <a:cubicBezTo>
                  <a:pt x="605888" y="518226"/>
                  <a:pt x="666390" y="428228"/>
                  <a:pt x="700644" y="403761"/>
                </a:cubicBezTo>
                <a:cubicBezTo>
                  <a:pt x="715049" y="393471"/>
                  <a:pt x="733984" y="390632"/>
                  <a:pt x="748146" y="380010"/>
                </a:cubicBezTo>
                <a:cubicBezTo>
                  <a:pt x="766060" y="366575"/>
                  <a:pt x="776446" y="344030"/>
                  <a:pt x="795647" y="332509"/>
                </a:cubicBezTo>
                <a:cubicBezTo>
                  <a:pt x="817115" y="319628"/>
                  <a:pt x="866899" y="308758"/>
                  <a:pt x="866899" y="308758"/>
                </a:cubicBezTo>
                <a:cubicBezTo>
                  <a:pt x="878774" y="300841"/>
                  <a:pt x="889759" y="291390"/>
                  <a:pt x="902525" y="285007"/>
                </a:cubicBezTo>
                <a:cubicBezTo>
                  <a:pt x="913721" y="279409"/>
                  <a:pt x="926430" y="277527"/>
                  <a:pt x="938151" y="273132"/>
                </a:cubicBezTo>
                <a:cubicBezTo>
                  <a:pt x="1027590" y="239592"/>
                  <a:pt x="965432" y="257405"/>
                  <a:pt x="1045029" y="237506"/>
                </a:cubicBezTo>
                <a:cubicBezTo>
                  <a:pt x="1086419" y="216810"/>
                  <a:pt x="1106411" y="205170"/>
                  <a:pt x="1151907" y="190005"/>
                </a:cubicBezTo>
                <a:cubicBezTo>
                  <a:pt x="1199919" y="174001"/>
                  <a:pt x="1206989" y="180380"/>
                  <a:pt x="1258785" y="166254"/>
                </a:cubicBezTo>
                <a:cubicBezTo>
                  <a:pt x="1282938" y="159667"/>
                  <a:pt x="1305884" y="149090"/>
                  <a:pt x="1330037" y="142503"/>
                </a:cubicBezTo>
                <a:cubicBezTo>
                  <a:pt x="1349510" y="137192"/>
                  <a:pt x="1369504" y="133946"/>
                  <a:pt x="1389413" y="130628"/>
                </a:cubicBezTo>
                <a:cubicBezTo>
                  <a:pt x="1648879" y="87384"/>
                  <a:pt x="1558567" y="98767"/>
                  <a:pt x="1793174" y="83127"/>
                </a:cubicBezTo>
                <a:cubicBezTo>
                  <a:pt x="2010578" y="52068"/>
                  <a:pt x="1688146" y="96004"/>
                  <a:pt x="2054431" y="59376"/>
                </a:cubicBezTo>
                <a:cubicBezTo>
                  <a:pt x="2074515" y="57368"/>
                  <a:pt x="2093949" y="51112"/>
                  <a:pt x="2113808" y="47501"/>
                </a:cubicBezTo>
                <a:cubicBezTo>
                  <a:pt x="2137498" y="43194"/>
                  <a:pt x="2161370" y="39932"/>
                  <a:pt x="2185060" y="35625"/>
                </a:cubicBezTo>
                <a:cubicBezTo>
                  <a:pt x="2204919" y="32014"/>
                  <a:pt x="2224527" y="27068"/>
                  <a:pt x="2244437" y="23750"/>
                </a:cubicBezTo>
                <a:cubicBezTo>
                  <a:pt x="2343048" y="7315"/>
                  <a:pt x="2365315" y="8971"/>
                  <a:pt x="2481943" y="0"/>
                </a:cubicBezTo>
                <a:cubicBezTo>
                  <a:pt x="2628405" y="3958"/>
                  <a:pt x="2775048" y="3595"/>
                  <a:pt x="2921330" y="11875"/>
                </a:cubicBezTo>
                <a:cubicBezTo>
                  <a:pt x="3391521" y="38489"/>
                  <a:pt x="2966477" y="22993"/>
                  <a:pt x="3170712" y="47501"/>
                </a:cubicBezTo>
                <a:cubicBezTo>
                  <a:pt x="3249709" y="56981"/>
                  <a:pt x="3329737" y="58170"/>
                  <a:pt x="3408218" y="71251"/>
                </a:cubicBezTo>
                <a:lnTo>
                  <a:pt x="3479470" y="83127"/>
                </a:lnTo>
                <a:cubicBezTo>
                  <a:pt x="3499329" y="86738"/>
                  <a:pt x="3518866" y="92148"/>
                  <a:pt x="3538847" y="95002"/>
                </a:cubicBezTo>
                <a:cubicBezTo>
                  <a:pt x="3574332" y="100071"/>
                  <a:pt x="3610099" y="102919"/>
                  <a:pt x="3645725" y="106877"/>
                </a:cubicBezTo>
                <a:cubicBezTo>
                  <a:pt x="3732787" y="135899"/>
                  <a:pt x="3635622" y="105375"/>
                  <a:pt x="3811979" y="142503"/>
                </a:cubicBezTo>
                <a:cubicBezTo>
                  <a:pt x="3843921" y="149228"/>
                  <a:pt x="3875314" y="158337"/>
                  <a:pt x="3906982" y="166254"/>
                </a:cubicBezTo>
                <a:cubicBezTo>
                  <a:pt x="3918857" y="174171"/>
                  <a:pt x="3929195" y="185128"/>
                  <a:pt x="3942608" y="190005"/>
                </a:cubicBezTo>
                <a:cubicBezTo>
                  <a:pt x="3973285" y="201160"/>
                  <a:pt x="4006225" y="204788"/>
                  <a:pt x="4037611" y="213755"/>
                </a:cubicBezTo>
                <a:cubicBezTo>
                  <a:pt x="4061683" y="220633"/>
                  <a:pt x="4085335" y="228950"/>
                  <a:pt x="4108863" y="237506"/>
                </a:cubicBezTo>
                <a:cubicBezTo>
                  <a:pt x="4128896" y="244791"/>
                  <a:pt x="4149173" y="251724"/>
                  <a:pt x="4168239" y="261257"/>
                </a:cubicBezTo>
                <a:cubicBezTo>
                  <a:pt x="4188884" y="271579"/>
                  <a:pt x="4206185" y="288311"/>
                  <a:pt x="4227616" y="296883"/>
                </a:cubicBezTo>
                <a:cubicBezTo>
                  <a:pt x="4246356" y="304379"/>
                  <a:pt x="4267200" y="304800"/>
                  <a:pt x="4286992" y="308758"/>
                </a:cubicBezTo>
                <a:cubicBezTo>
                  <a:pt x="4302826" y="316675"/>
                  <a:pt x="4316928" y="330313"/>
                  <a:pt x="4334494" y="332509"/>
                </a:cubicBezTo>
                <a:cubicBezTo>
                  <a:pt x="4350689" y="334533"/>
                  <a:pt x="4366362" y="325323"/>
                  <a:pt x="4381995" y="320633"/>
                </a:cubicBezTo>
                <a:cubicBezTo>
                  <a:pt x="4502523" y="284475"/>
                  <a:pt x="4404408" y="306651"/>
                  <a:pt x="4512624" y="285007"/>
                </a:cubicBezTo>
                <a:cubicBezTo>
                  <a:pt x="4595751" y="288966"/>
                  <a:pt x="4679029" y="290500"/>
                  <a:pt x="4762005" y="296883"/>
                </a:cubicBezTo>
                <a:cubicBezTo>
                  <a:pt x="4781952" y="298417"/>
                  <a:pt x="4834299" y="310311"/>
                  <a:pt x="4857008" y="320633"/>
                </a:cubicBezTo>
                <a:cubicBezTo>
                  <a:pt x="4889240" y="335284"/>
                  <a:pt x="4922552" y="348496"/>
                  <a:pt x="4952011" y="368135"/>
                </a:cubicBezTo>
                <a:cubicBezTo>
                  <a:pt x="4980210" y="386934"/>
                  <a:pt x="5009357" y="405413"/>
                  <a:pt x="5035138" y="427511"/>
                </a:cubicBezTo>
                <a:cubicBezTo>
                  <a:pt x="5095849" y="479549"/>
                  <a:pt x="5048707" y="443792"/>
                  <a:pt x="5094515" y="498763"/>
                </a:cubicBezTo>
                <a:cubicBezTo>
                  <a:pt x="5105266" y="511665"/>
                  <a:pt x="5118265" y="522514"/>
                  <a:pt x="5130140" y="534389"/>
                </a:cubicBezTo>
                <a:cubicBezTo>
                  <a:pt x="5159991" y="623936"/>
                  <a:pt x="5119724" y="513558"/>
                  <a:pt x="5165766" y="605641"/>
                </a:cubicBezTo>
                <a:cubicBezTo>
                  <a:pt x="5175746" y="625602"/>
                  <a:pt x="5183807" y="669735"/>
                  <a:pt x="5189517" y="688768"/>
                </a:cubicBezTo>
                <a:cubicBezTo>
                  <a:pt x="5196711" y="712748"/>
                  <a:pt x="5213268" y="760020"/>
                  <a:pt x="5213268" y="760020"/>
                </a:cubicBezTo>
                <a:cubicBezTo>
                  <a:pt x="5217226" y="783771"/>
                  <a:pt x="5225143" y="807194"/>
                  <a:pt x="5225143" y="831272"/>
                </a:cubicBezTo>
                <a:cubicBezTo>
                  <a:pt x="5225143" y="942179"/>
                  <a:pt x="5219781" y="1053065"/>
                  <a:pt x="5213268" y="1163781"/>
                </a:cubicBezTo>
                <a:cubicBezTo>
                  <a:pt x="5209412" y="1229326"/>
                  <a:pt x="5196387" y="1243800"/>
                  <a:pt x="5177642" y="1306285"/>
                </a:cubicBezTo>
                <a:cubicBezTo>
                  <a:pt x="5172952" y="1321918"/>
                  <a:pt x="5170250" y="1338094"/>
                  <a:pt x="5165766" y="1353787"/>
                </a:cubicBezTo>
                <a:cubicBezTo>
                  <a:pt x="5156831" y="1385059"/>
                  <a:pt x="5147414" y="1408124"/>
                  <a:pt x="5130140" y="1436914"/>
                </a:cubicBezTo>
                <a:cubicBezTo>
                  <a:pt x="5115454" y="1461391"/>
                  <a:pt x="5102823" y="1487982"/>
                  <a:pt x="5082639" y="1508166"/>
                </a:cubicBezTo>
                <a:cubicBezTo>
                  <a:pt x="5054649" y="1536156"/>
                  <a:pt x="5027134" y="1576785"/>
                  <a:pt x="4987637" y="1579418"/>
                </a:cubicBezTo>
                <a:lnTo>
                  <a:pt x="4809507" y="1591293"/>
                </a:lnTo>
                <a:cubicBezTo>
                  <a:pt x="4749926" y="1611153"/>
                  <a:pt x="4770185" y="1606988"/>
                  <a:pt x="4678878" y="1615044"/>
                </a:cubicBezTo>
                <a:cubicBezTo>
                  <a:pt x="4576054" y="1624117"/>
                  <a:pt x="4370120" y="1638794"/>
                  <a:pt x="4370120" y="1638794"/>
                </a:cubicBezTo>
                <a:lnTo>
                  <a:pt x="2850078" y="1615044"/>
                </a:lnTo>
                <a:cubicBezTo>
                  <a:pt x="2713812" y="1612038"/>
                  <a:pt x="2798858" y="1605336"/>
                  <a:pt x="2707574" y="1591293"/>
                </a:cubicBezTo>
                <a:cubicBezTo>
                  <a:pt x="2672146" y="1585843"/>
                  <a:pt x="2636322" y="1583376"/>
                  <a:pt x="2600696" y="1579418"/>
                </a:cubicBezTo>
                <a:cubicBezTo>
                  <a:pt x="2569029" y="1571501"/>
                  <a:pt x="2537611" y="1562506"/>
                  <a:pt x="2505694" y="1555667"/>
                </a:cubicBezTo>
                <a:cubicBezTo>
                  <a:pt x="2448297" y="1543368"/>
                  <a:pt x="2385110" y="1538310"/>
                  <a:pt x="2327564" y="1531916"/>
                </a:cubicBezTo>
                <a:cubicBezTo>
                  <a:pt x="2205406" y="1501378"/>
                  <a:pt x="2264875" y="1512783"/>
                  <a:pt x="2149434" y="1496290"/>
                </a:cubicBezTo>
                <a:lnTo>
                  <a:pt x="2054431" y="1508166"/>
                </a:lnTo>
                <a:cubicBezTo>
                  <a:pt x="2018831" y="1512354"/>
                  <a:pt x="1982981" y="1514591"/>
                  <a:pt x="1947553" y="1520041"/>
                </a:cubicBezTo>
                <a:cubicBezTo>
                  <a:pt x="1820606" y="1539571"/>
                  <a:pt x="2011055" y="1530058"/>
                  <a:pt x="1805050" y="1543792"/>
                </a:cubicBezTo>
                <a:cubicBezTo>
                  <a:pt x="1718067" y="1549591"/>
                  <a:pt x="1630864" y="1551420"/>
                  <a:pt x="1543792" y="1555667"/>
                </a:cubicBezTo>
                <a:lnTo>
                  <a:pt x="1318161" y="1567542"/>
                </a:lnTo>
                <a:cubicBezTo>
                  <a:pt x="1195449" y="1563584"/>
                  <a:pt x="1072602" y="1562671"/>
                  <a:pt x="950026" y="1555667"/>
                </a:cubicBezTo>
                <a:cubicBezTo>
                  <a:pt x="933732" y="1554736"/>
                  <a:pt x="918457" y="1547333"/>
                  <a:pt x="902525" y="1543792"/>
                </a:cubicBezTo>
                <a:cubicBezTo>
                  <a:pt x="882821" y="1539413"/>
                  <a:pt x="862730" y="1536811"/>
                  <a:pt x="843148" y="1531916"/>
                </a:cubicBezTo>
                <a:cubicBezTo>
                  <a:pt x="831004" y="1528880"/>
                  <a:pt x="819666" y="1523077"/>
                  <a:pt x="807522" y="1520041"/>
                </a:cubicBezTo>
                <a:cubicBezTo>
                  <a:pt x="787941" y="1515146"/>
                  <a:pt x="767849" y="1512545"/>
                  <a:pt x="748146" y="1508166"/>
                </a:cubicBezTo>
                <a:cubicBezTo>
                  <a:pt x="703417" y="1498226"/>
                  <a:pt x="704687" y="1497638"/>
                  <a:pt x="665018" y="1484415"/>
                </a:cubicBezTo>
                <a:cubicBezTo>
                  <a:pt x="602870" y="1490065"/>
                  <a:pt x="536369" y="1491432"/>
                  <a:pt x="475013" y="1508166"/>
                </a:cubicBezTo>
                <a:cubicBezTo>
                  <a:pt x="450860" y="1514753"/>
                  <a:pt x="427512" y="1523999"/>
                  <a:pt x="403761" y="1531916"/>
                </a:cubicBezTo>
                <a:cubicBezTo>
                  <a:pt x="391886" y="1535874"/>
                  <a:pt x="378551" y="1536849"/>
                  <a:pt x="368135" y="1543792"/>
                </a:cubicBezTo>
                <a:cubicBezTo>
                  <a:pt x="356260" y="1551709"/>
                  <a:pt x="345627" y="1561920"/>
                  <a:pt x="332509" y="1567542"/>
                </a:cubicBezTo>
                <a:cubicBezTo>
                  <a:pt x="317508" y="1573971"/>
                  <a:pt x="300641" y="1574728"/>
                  <a:pt x="285008" y="1579418"/>
                </a:cubicBezTo>
                <a:cubicBezTo>
                  <a:pt x="261029" y="1586612"/>
                  <a:pt x="237507" y="1595251"/>
                  <a:pt x="213756" y="1603168"/>
                </a:cubicBezTo>
                <a:cubicBezTo>
                  <a:pt x="201881" y="1607126"/>
                  <a:pt x="190274" y="1612008"/>
                  <a:pt x="178130" y="1615044"/>
                </a:cubicBezTo>
                <a:cubicBezTo>
                  <a:pt x="162296" y="1619002"/>
                  <a:pt x="144624" y="1618522"/>
                  <a:pt x="130629" y="1626919"/>
                </a:cubicBezTo>
                <a:cubicBezTo>
                  <a:pt x="123039" y="1631473"/>
                  <a:pt x="122712" y="1642753"/>
                  <a:pt x="118753" y="165067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78761" y="1463247"/>
            <a:ext cx="3951723" cy="1228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68" dirty="0"/>
              <a:t>That is a picture </a:t>
            </a:r>
          </a:p>
          <a:p>
            <a:r>
              <a:rPr lang="en-US" sz="3968" dirty="0"/>
              <a:t>of an </a:t>
            </a:r>
            <a:r>
              <a:rPr lang="en-US" sz="3968" b="1" dirty="0"/>
              <a:t>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80179" y="5629806"/>
            <a:ext cx="3388635" cy="1228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6" dirty="0">
                <a:solidFill>
                  <a:srgbClr val="FF0000"/>
                </a:solidFill>
              </a:rPr>
              <a:t>* It doesn’t have to be correct all </a:t>
            </a:r>
            <a:r>
              <a:rPr lang="en-US" sz="2646">
                <a:solidFill>
                  <a:srgbClr val="FF0000"/>
                </a:solidFill>
              </a:rPr>
              <a:t>of the time</a:t>
            </a:r>
          </a:p>
        </p:txBody>
      </p:sp>
    </p:spTree>
    <p:extLst>
      <p:ext uri="{BB962C8B-B14F-4D97-AF65-F5344CB8AC3E}">
        <p14:creationId xmlns:p14="http://schemas.microsoft.com/office/powerpoint/2010/main" val="67553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Can you do it?</a:t>
            </a:r>
          </a:p>
        </p:txBody>
      </p:sp>
    </p:spTree>
    <p:extLst>
      <p:ext uri="{BB962C8B-B14F-4D97-AF65-F5344CB8AC3E}">
        <p14:creationId xmlns:p14="http://schemas.microsoft.com/office/powerpoint/2010/main" val="2817665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41288" y="0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4F1CDC-A764-8743-AB0B-66099CF2D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12" y="1493837"/>
            <a:ext cx="4343400" cy="4680970"/>
          </a:xfrm>
        </p:spPr>
      </p:pic>
    </p:spTree>
    <p:extLst>
      <p:ext uri="{BB962C8B-B14F-4D97-AF65-F5344CB8AC3E}">
        <p14:creationId xmlns:p14="http://schemas.microsoft.com/office/powerpoint/2010/main" val="1272393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512582-F252-934C-A309-3CBF2D763413}"/>
              </a:ext>
            </a:extLst>
          </p:cNvPr>
          <p:cNvSpPr/>
          <p:nvPr/>
        </p:nvSpPr>
        <p:spPr>
          <a:xfrm>
            <a:off x="-141288" y="0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9D3E0-A331-6A4E-BB45-EE86F8EB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65BD7F-0AC1-8648-BB02-B312B130A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312" y="1722437"/>
            <a:ext cx="4664203" cy="4596606"/>
          </a:xfrm>
        </p:spPr>
      </p:pic>
    </p:spTree>
    <p:extLst>
      <p:ext uri="{BB962C8B-B14F-4D97-AF65-F5344CB8AC3E}">
        <p14:creationId xmlns:p14="http://schemas.microsoft.com/office/powerpoint/2010/main" val="752745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Hard problems seemed impossible.</a:t>
            </a:r>
          </a:p>
        </p:txBody>
      </p:sp>
    </p:spTree>
    <p:extLst>
      <p:ext uri="{BB962C8B-B14F-4D97-AF65-F5344CB8AC3E}">
        <p14:creationId xmlns:p14="http://schemas.microsoft.com/office/powerpoint/2010/main" val="934501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8289" y="1501536"/>
            <a:ext cx="3774164" cy="54826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AI is Hard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ED3BE9-BC93-5B43-B9FF-3FF8A844A88A}"/>
              </a:ext>
            </a:extLst>
          </p:cNvPr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1F763-F40F-BF4D-8CC4-A2E5010073CA}"/>
              </a:ext>
            </a:extLst>
          </p:cNvPr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Great idea #1 learn from experience</a:t>
            </a:r>
          </a:p>
        </p:txBody>
      </p:sp>
    </p:spTree>
    <p:extLst>
      <p:ext uri="{BB962C8B-B14F-4D97-AF65-F5344CB8AC3E}">
        <p14:creationId xmlns:p14="http://schemas.microsoft.com/office/powerpoint/2010/main" val="2036411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Machine Learning: Learn From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15" y="1244933"/>
            <a:ext cx="9671930" cy="58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1977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Great idea #2 inspired by biology</a:t>
            </a:r>
          </a:p>
        </p:txBody>
      </p:sp>
    </p:spTree>
    <p:extLst>
      <p:ext uri="{BB962C8B-B14F-4D97-AF65-F5344CB8AC3E}">
        <p14:creationId xmlns:p14="http://schemas.microsoft.com/office/powerpoint/2010/main" val="85171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A Barebones Java Program</a:t>
            </a:r>
          </a:p>
        </p:txBody>
      </p:sp>
      <p:sp>
        <p:nvSpPr>
          <p:cNvPr id="1805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265237"/>
            <a:ext cx="9072563" cy="498903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1323" dirty="0">
              <a:latin typeface="Consolas" charset="0"/>
            </a:endParaRP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public class Hello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public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static</a:t>
            </a:r>
            <a:r>
              <a:rPr lang="en-GB" altLang="x-none" sz="2425" dirty="0">
                <a:latin typeface="Consolas" charset="0"/>
              </a:rPr>
              <a:t> void 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main</a:t>
            </a:r>
            <a:r>
              <a:rPr lang="en-GB" altLang="x-none" sz="2425" dirty="0">
                <a:latin typeface="Consolas" charset="0"/>
              </a:rPr>
              <a:t>(</a:t>
            </a:r>
            <a:r>
              <a:rPr lang="en-GB" altLang="x-none" sz="2425" b="1" dirty="0">
                <a:solidFill>
                  <a:schemeClr val="accent2"/>
                </a:solidFill>
                <a:latin typeface="Consolas" charset="0"/>
              </a:rPr>
              <a:t>String[]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args</a:t>
            </a:r>
            <a:r>
              <a:rPr lang="en-GB" altLang="x-none" sz="2425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    </a:t>
            </a:r>
            <a:r>
              <a:rPr lang="en-GB" altLang="x-none" sz="2425" b="1" dirty="0" err="1">
                <a:solidFill>
                  <a:schemeClr val="accent2"/>
                </a:solidFill>
                <a:latin typeface="Consolas" charset="0"/>
              </a:rPr>
              <a:t>System.out.</a:t>
            </a:r>
            <a:r>
              <a:rPr lang="en-GB" altLang="x-none" sz="2425" dirty="0" err="1">
                <a:latin typeface="Consolas" charset="0"/>
              </a:rPr>
              <a:t>println</a:t>
            </a:r>
            <a:r>
              <a:rPr lang="en-GB" altLang="x-none" sz="2425" dirty="0">
                <a:latin typeface="Consolas" charset="0"/>
              </a:rPr>
              <a:t>("Hello, world!");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r>
              <a:rPr lang="en-GB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661"/>
              </a:spcBef>
              <a:buNone/>
            </a:pPr>
            <a:endParaRPr lang="en-GB" altLang="x-none" sz="2425" dirty="0">
              <a:latin typeface="Consolas" charset="0"/>
            </a:endParaRPr>
          </a:p>
          <a:p>
            <a:r>
              <a:rPr lang="en-GB" altLang="x-none" dirty="0"/>
              <a:t>The method </a:t>
            </a:r>
            <a:r>
              <a:rPr lang="en-GB" altLang="x-none" b="1" dirty="0">
                <a:latin typeface="Consolas" charset="0"/>
              </a:rPr>
              <a:t>main</a:t>
            </a:r>
            <a:r>
              <a:rPr lang="en-GB" altLang="x-none" dirty="0"/>
              <a:t> is the true entry point for a Java program.</a:t>
            </a:r>
          </a:p>
          <a:p>
            <a:pPr lvl="1"/>
            <a:r>
              <a:rPr lang="en-US" altLang="x-none" dirty="0"/>
              <a:t>It must have the exact heading shown above.</a:t>
            </a:r>
          </a:p>
          <a:p>
            <a:pPr lvl="1"/>
            <a:r>
              <a:rPr lang="en-US" altLang="x-none" dirty="0"/>
              <a:t>The </a:t>
            </a:r>
            <a:r>
              <a:rPr lang="en-US" altLang="x-none" dirty="0">
                <a:latin typeface="Consolas" charset="0"/>
              </a:rPr>
              <a:t>String[] </a:t>
            </a:r>
            <a:r>
              <a:rPr lang="en-US" altLang="x-none" b="1" dirty="0" err="1">
                <a:latin typeface="Consolas" charset="0"/>
              </a:rPr>
              <a:t>args</a:t>
            </a:r>
            <a:r>
              <a:rPr lang="en-US" altLang="x-none" dirty="0"/>
              <a:t> are "command line arguments"  (ignored).</a:t>
            </a:r>
          </a:p>
          <a:p>
            <a:pPr lvl="1"/>
            <a:r>
              <a:rPr lang="en-US" altLang="x-none" dirty="0"/>
              <a:t>The </a:t>
            </a:r>
            <a:r>
              <a:rPr lang="en-US" altLang="x-none" b="1" dirty="0" err="1">
                <a:latin typeface="Consolas" charset="0"/>
              </a:rPr>
              <a:t>println</a:t>
            </a:r>
            <a:r>
              <a:rPr lang="en-US" altLang="x-none" dirty="0"/>
              <a:t> command's true name is </a:t>
            </a:r>
            <a:r>
              <a:rPr lang="en-US" altLang="x-none" dirty="0" err="1">
                <a:latin typeface="Consolas" charset="0"/>
              </a:rPr>
              <a:t>System.out.println</a:t>
            </a:r>
            <a:r>
              <a:rPr lang="en-US" altLang="x-none" dirty="0"/>
              <a:t>.</a:t>
            </a:r>
          </a:p>
          <a:p>
            <a:pPr lvl="1"/>
            <a:r>
              <a:rPr lang="en-US" altLang="x-none" dirty="0"/>
              <a:t>Standard Java methods are </a:t>
            </a:r>
            <a:r>
              <a:rPr lang="en-US" altLang="x-none" b="1" dirty="0">
                <a:latin typeface="Consolas" charset="0"/>
              </a:rPr>
              <a:t>static</a:t>
            </a:r>
            <a:r>
              <a:rPr lang="en-US" altLang="x-none" dirty="0"/>
              <a:t> unless part of a class of objects.</a:t>
            </a:r>
          </a:p>
        </p:txBody>
      </p:sp>
    </p:spTree>
    <p:extLst>
      <p:ext uri="{BB962C8B-B14F-4D97-AF65-F5344CB8AC3E}">
        <p14:creationId xmlns:p14="http://schemas.microsoft.com/office/powerpoint/2010/main" val="4047786332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98187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4488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744122" y="3481391"/>
            <a:ext cx="513380" cy="51338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9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2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843106" y="3991150"/>
            <a:ext cx="1201000" cy="1963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</p:spTree>
    <p:extLst>
      <p:ext uri="{BB962C8B-B14F-4D97-AF65-F5344CB8AC3E}">
        <p14:creationId xmlns:p14="http://schemas.microsoft.com/office/powerpoint/2010/main" val="91181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843106" y="3991150"/>
            <a:ext cx="1201000" cy="1963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</p:spTree>
    <p:extLst>
      <p:ext uri="{BB962C8B-B14F-4D97-AF65-F5344CB8AC3E}">
        <p14:creationId xmlns:p14="http://schemas.microsoft.com/office/powerpoint/2010/main" val="1336470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73642" y="1159668"/>
            <a:ext cx="3546357" cy="1974140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13" y="3937897"/>
            <a:ext cx="6053374" cy="3121866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Artificial Neurons</a:t>
            </a:r>
          </a:p>
        </p:txBody>
      </p:sp>
    </p:spTree>
    <p:extLst>
      <p:ext uri="{BB962C8B-B14F-4D97-AF65-F5344CB8AC3E}">
        <p14:creationId xmlns:p14="http://schemas.microsoft.com/office/powerpoint/2010/main" val="26849948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4 at 11.45.49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07" y="1129376"/>
            <a:ext cx="7685587" cy="60008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Java Demo</a:t>
            </a:r>
          </a:p>
        </p:txBody>
      </p:sp>
    </p:spTree>
    <p:extLst>
      <p:ext uri="{BB962C8B-B14F-4D97-AF65-F5344CB8AC3E}">
        <p14:creationId xmlns:p14="http://schemas.microsoft.com/office/powerpoint/2010/main" val="18600557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1296-79C8-D640-AEB3-9BFBCE361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Artificial Neuron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1F42A-82EF-2A40-B8D4-5141981BFC15}"/>
              </a:ext>
            </a:extLst>
          </p:cNvPr>
          <p:cNvSpPr txBox="1"/>
          <p:nvPr/>
        </p:nvSpPr>
        <p:spPr>
          <a:xfrm>
            <a:off x="392112" y="960437"/>
            <a:ext cx="8552341" cy="2668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calculate the activation of a neuron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activate(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 weights,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[] inputs)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= 0;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inputs.length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+= weights[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* inputs[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];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}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squash(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weightedSum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 </a:t>
            </a:r>
          </a:p>
          <a:p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E6CFA-D2F2-C94C-A332-82904CDAC2E1}"/>
              </a:ext>
            </a:extLst>
          </p:cNvPr>
          <p:cNvSpPr txBox="1"/>
          <p:nvPr/>
        </p:nvSpPr>
        <p:spPr>
          <a:xfrm>
            <a:off x="392112" y="3856037"/>
            <a:ext cx="8552341" cy="1122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// the sigmoid function forces a value to be between 0 and 1</a:t>
            </a:r>
          </a:p>
          <a:p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squash(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value) {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/ (1 +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Math.exp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(-value));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AFC60-B95F-234E-8134-2A1540E085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712" y="5075237"/>
            <a:ext cx="4507939" cy="23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6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EF04-9E83-4244-83BD-07222560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MNIST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C5125-0E2B-204E-836C-BDDCFAE9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036637"/>
            <a:ext cx="8382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Lets make Hello World!</a:t>
            </a:r>
          </a:p>
        </p:txBody>
      </p:sp>
    </p:spTree>
    <p:extLst>
      <p:ext uri="{BB962C8B-B14F-4D97-AF65-F5344CB8AC3E}">
        <p14:creationId xmlns:p14="http://schemas.microsoft.com/office/powerpoint/2010/main" val="740293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Digit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4471" y="839964"/>
            <a:ext cx="5502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Let</a:t>
            </a:r>
            <a:r>
              <a:rPr lang="fr-FR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 make feature vectors from pictures of 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39" y="3443851"/>
            <a:ext cx="5809750" cy="419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35" y="6551718"/>
            <a:ext cx="5809750" cy="419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355" y="4535805"/>
            <a:ext cx="1882919" cy="1903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352" y="1595931"/>
            <a:ext cx="1807245" cy="1833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336" y="3863833"/>
            <a:ext cx="1105952" cy="391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2337" y="7055696"/>
            <a:ext cx="1091953" cy="391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5813" y="3466387"/>
            <a:ext cx="684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74101" y="3867931"/>
            <a:ext cx="671979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82295" y="7059794"/>
            <a:ext cx="671979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label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00053" y="6535328"/>
            <a:ext cx="684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842078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 flipV="1">
            <a:off x="4143756" y="3786403"/>
            <a:ext cx="2603888" cy="201591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975764" y="1938482"/>
            <a:ext cx="2828473" cy="15053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4059760" y="3870399"/>
            <a:ext cx="2855877" cy="228647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68" y="2939873"/>
            <a:ext cx="1807245" cy="1833921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>
            <a:off x="3975764" y="2274468"/>
            <a:ext cx="2828473" cy="125338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4059760" y="3786402"/>
            <a:ext cx="2687884" cy="17639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4059760" y="3702406"/>
            <a:ext cx="2687884" cy="100795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4059760" y="3702406"/>
            <a:ext cx="2687884" cy="671971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4059760" y="3702406"/>
            <a:ext cx="2687884" cy="33598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4059760" y="3618410"/>
            <a:ext cx="2687884" cy="8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4059760" y="3282424"/>
            <a:ext cx="2771881" cy="4199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4059760" y="3030435"/>
            <a:ext cx="2771881" cy="58797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059760" y="2610453"/>
            <a:ext cx="2687884" cy="100795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34" name="TextBox 33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09442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168" y="2939873"/>
            <a:ext cx="1807245" cy="1833921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36333" y="2687885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Indicates </a:t>
            </a:r>
            <a:r>
              <a:rPr lang="en-US" sz="1984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fully connected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20190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93" y="2939873"/>
            <a:ext cx="1882919" cy="19039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1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2751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Not So Good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486" y="2855877"/>
            <a:ext cx="1756288" cy="17499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1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14332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88503" y="1259946"/>
            <a:ext cx="9491592" cy="5711754"/>
          </a:xfrm>
        </p:spPr>
        <p:txBody>
          <a:bodyPr/>
          <a:lstStyle/>
          <a:p>
            <a:pPr>
              <a:spcBef>
                <a:spcPts val="1323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A neuron</a:t>
            </a: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Your brain</a:t>
            </a: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  <a:buNone/>
            </a:pPr>
            <a:r>
              <a:rPr lang="en-US" altLang="en-US" sz="1213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1323" b="1">
                <a:latin typeface="Arial" charset="0"/>
                <a:ea typeface="Arial" charset="0"/>
                <a:cs typeface="Arial" charset="0"/>
              </a:rPr>
              <a:t>Actually, it’s probably someone else’s brain</a:t>
            </a:r>
            <a:endParaRPr lang="en-US" altLang="en-US" b="1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628" name="Picture 5" descr="http://home.agh.edu.pl/~vlsi/AI/intro/neur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467" y="1847920"/>
            <a:ext cx="2841878" cy="20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712283" y="1847921"/>
            <a:ext cx="3275859" cy="2006510"/>
            <a:chOff x="5181600" y="1905000"/>
            <a:chExt cx="2971800" cy="1820269"/>
          </a:xfrm>
        </p:grpSpPr>
        <p:sp>
          <p:nvSpPr>
            <p:cNvPr id="5" name="Oval 4"/>
            <p:cNvSpPr/>
            <p:nvPr/>
          </p:nvSpPr>
          <p:spPr bwMode="auto">
            <a:xfrm>
              <a:off x="6248400" y="2514600"/>
              <a:ext cx="762000" cy="762000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6" name="Chart 5"/>
            <p:cNvGraphicFramePr/>
            <p:nvPr/>
          </p:nvGraphicFramePr>
          <p:xfrm>
            <a:off x="6248400" y="2590800"/>
            <a:ext cx="762000" cy="6334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26669" name="Straight Arrow Connector 6"/>
            <p:cNvCxnSpPr>
              <a:cxnSpLocks noChangeShapeType="1"/>
            </p:cNvCxnSpPr>
            <p:nvPr/>
          </p:nvCxnSpPr>
          <p:spPr bwMode="auto">
            <a:xfrm>
              <a:off x="5562600" y="2286000"/>
              <a:ext cx="762000" cy="3810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0" name="Straight Arrow Connector 7"/>
            <p:cNvCxnSpPr>
              <a:cxnSpLocks noChangeShapeType="1"/>
            </p:cNvCxnSpPr>
            <p:nvPr/>
          </p:nvCxnSpPr>
          <p:spPr bwMode="auto">
            <a:xfrm>
              <a:off x="5562600" y="2743200"/>
              <a:ext cx="685800" cy="76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1" name="Straight Arrow Connector 8"/>
            <p:cNvCxnSpPr>
              <a:cxnSpLocks noChangeShapeType="1"/>
            </p:cNvCxnSpPr>
            <p:nvPr/>
          </p:nvCxnSpPr>
          <p:spPr bwMode="auto">
            <a:xfrm flipV="1">
              <a:off x="5562600" y="2971800"/>
              <a:ext cx="685800" cy="152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2" name="Straight Arrow Connector 9"/>
            <p:cNvCxnSpPr>
              <a:cxnSpLocks noChangeShapeType="1"/>
            </p:cNvCxnSpPr>
            <p:nvPr/>
          </p:nvCxnSpPr>
          <p:spPr bwMode="auto">
            <a:xfrm flipV="1">
              <a:off x="5562600" y="3124200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3" name="Straight Arrow Connector 10"/>
            <p:cNvCxnSpPr>
              <a:cxnSpLocks noChangeShapeType="1"/>
            </p:cNvCxnSpPr>
            <p:nvPr/>
          </p:nvCxnSpPr>
          <p:spPr bwMode="auto">
            <a:xfrm>
              <a:off x="7010400" y="2895600"/>
              <a:ext cx="685800" cy="158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74" name="TextBox 11"/>
            <p:cNvSpPr txBox="1">
              <a:spLocks noChangeArrowheads="1"/>
            </p:cNvSpPr>
            <p:nvPr/>
          </p:nvSpPr>
          <p:spPr bwMode="auto">
            <a:xfrm>
              <a:off x="5181600" y="19050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75" name="TextBox 12"/>
            <p:cNvSpPr txBox="1">
              <a:spLocks noChangeArrowheads="1"/>
            </p:cNvSpPr>
            <p:nvPr/>
          </p:nvSpPr>
          <p:spPr bwMode="auto">
            <a:xfrm>
              <a:off x="5181600" y="23622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76" name="TextBox 13"/>
            <p:cNvSpPr txBox="1">
              <a:spLocks noChangeArrowheads="1"/>
            </p:cNvSpPr>
            <p:nvPr/>
          </p:nvSpPr>
          <p:spPr bwMode="auto">
            <a:xfrm>
              <a:off x="5181600" y="28149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77" name="TextBox 14"/>
            <p:cNvSpPr txBox="1">
              <a:spLocks noChangeArrowheads="1"/>
            </p:cNvSpPr>
            <p:nvPr/>
          </p:nvSpPr>
          <p:spPr bwMode="auto">
            <a:xfrm>
              <a:off x="5181600" y="32721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6678" name="TextBox 15"/>
            <p:cNvSpPr txBox="1">
              <a:spLocks noChangeArrowheads="1"/>
            </p:cNvSpPr>
            <p:nvPr/>
          </p:nvSpPr>
          <p:spPr bwMode="auto">
            <a:xfrm>
              <a:off x="5549348" y="1981200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79" name="TextBox 16"/>
            <p:cNvSpPr txBox="1">
              <a:spLocks noChangeArrowheads="1"/>
            </p:cNvSpPr>
            <p:nvPr/>
          </p:nvSpPr>
          <p:spPr bwMode="auto">
            <a:xfrm>
              <a:off x="5549348" y="2410312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80" name="TextBox 17"/>
            <p:cNvSpPr txBox="1">
              <a:spLocks noChangeArrowheads="1"/>
            </p:cNvSpPr>
            <p:nvPr/>
          </p:nvSpPr>
          <p:spPr bwMode="auto">
            <a:xfrm>
              <a:off x="5549348" y="2754868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81" name="TextBox 18"/>
            <p:cNvSpPr txBox="1">
              <a:spLocks noChangeArrowheads="1"/>
            </p:cNvSpPr>
            <p:nvPr/>
          </p:nvSpPr>
          <p:spPr bwMode="auto">
            <a:xfrm>
              <a:off x="5549348" y="3096112"/>
              <a:ext cx="457200" cy="360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1" lang="el-GR" sz="19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θ</a:t>
              </a:r>
              <a:r>
                <a:rPr kumimoji="0" lang="en-US" altLang="en-US" sz="1984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6682" name="TextBox 19"/>
            <p:cNvSpPr txBox="1">
              <a:spLocks noChangeArrowheads="1"/>
            </p:cNvSpPr>
            <p:nvPr/>
          </p:nvSpPr>
          <p:spPr bwMode="auto">
            <a:xfrm>
              <a:off x="7696200" y="25908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y</a:t>
              </a:r>
              <a:endParaRPr kumimoji="0" lang="en-US" altLang="en-US" sz="2646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endParaRPr>
            </a:p>
          </p:txBody>
        </p:sp>
      </p:grpSp>
      <p:pic>
        <p:nvPicPr>
          <p:cNvPr id="13319" name="Picture 7" descr="http://files.turbosquid.com/Preview/Content_on_11_22_2005_20_35_00/neurons1.jpg85e24980-9a4d-402b-8da3-7b5a1045d156Larg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0460" y="4367812"/>
            <a:ext cx="2435895" cy="243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5610788" y="4619802"/>
            <a:ext cx="3527848" cy="2006510"/>
            <a:chOff x="5089071" y="4419600"/>
            <a:chExt cx="3200400" cy="1820269"/>
          </a:xfrm>
        </p:grpSpPr>
        <p:sp>
          <p:nvSpPr>
            <p:cNvPr id="23" name="Oval 22"/>
            <p:cNvSpPr/>
            <p:nvPr/>
          </p:nvSpPr>
          <p:spPr bwMode="auto">
            <a:xfrm>
              <a:off x="5987596" y="4486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24" name="Chart 23"/>
            <p:cNvGraphicFramePr/>
            <p:nvPr/>
          </p:nvGraphicFramePr>
          <p:xfrm>
            <a:off x="5987142" y="4536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26634" name="Straight Arrow Connector 24"/>
            <p:cNvCxnSpPr>
              <a:cxnSpLocks noChangeShapeType="1"/>
            </p:cNvCxnSpPr>
            <p:nvPr/>
          </p:nvCxnSpPr>
          <p:spPr bwMode="auto">
            <a:xfrm>
              <a:off x="6477000" y="4733382"/>
              <a:ext cx="898071" cy="291353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Oval 25"/>
            <p:cNvSpPr/>
            <p:nvPr/>
          </p:nvSpPr>
          <p:spPr bwMode="auto">
            <a:xfrm>
              <a:off x="5987596" y="57054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27" name="Chart 26"/>
            <p:cNvGraphicFramePr/>
            <p:nvPr/>
          </p:nvGraphicFramePr>
          <p:xfrm>
            <a:off x="5987142" y="57553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cxnSp>
          <p:nvCxnSpPr>
            <p:cNvPr id="26637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6477000" y="5177135"/>
              <a:ext cx="898071" cy="77544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Oval 28"/>
            <p:cNvSpPr/>
            <p:nvPr/>
          </p:nvSpPr>
          <p:spPr bwMode="auto">
            <a:xfrm>
              <a:off x="5987596" y="50958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0" name="Chart 29"/>
            <p:cNvGraphicFramePr/>
            <p:nvPr/>
          </p:nvGraphicFramePr>
          <p:xfrm>
            <a:off x="5987142" y="51457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cxnSp>
          <p:nvCxnSpPr>
            <p:cNvPr id="26640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6477000" y="5100935"/>
              <a:ext cx="898071" cy="24204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Oval 31"/>
            <p:cNvSpPr/>
            <p:nvPr/>
          </p:nvSpPr>
          <p:spPr bwMode="auto">
            <a:xfrm>
              <a:off x="7359196" y="4867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3" name="Chart 32"/>
            <p:cNvGraphicFramePr/>
            <p:nvPr/>
          </p:nvGraphicFramePr>
          <p:xfrm>
            <a:off x="7358742" y="4917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cxnSp>
          <p:nvCxnSpPr>
            <p:cNvPr id="26643" name="Straight Arrow Connector 33"/>
            <p:cNvCxnSpPr>
              <a:cxnSpLocks noChangeShapeType="1"/>
            </p:cNvCxnSpPr>
            <p:nvPr/>
          </p:nvCxnSpPr>
          <p:spPr bwMode="auto">
            <a:xfrm>
              <a:off x="7848600" y="5114382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" name="Oval 34"/>
            <p:cNvSpPr/>
            <p:nvPr/>
          </p:nvSpPr>
          <p:spPr bwMode="auto">
            <a:xfrm>
              <a:off x="7359196" y="54768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endParaRPr kumimoji="0" lang="en-US" sz="2646" b="0" i="0" u="none" strike="noStrike" kern="1200" cap="none" spc="0" normalizeH="0" baseline="0" noProof="0">
                <a:ln w="285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aphicFrame>
          <p:nvGraphicFramePr>
            <p:cNvPr id="36" name="Chart 35"/>
            <p:cNvGraphicFramePr/>
            <p:nvPr/>
          </p:nvGraphicFramePr>
          <p:xfrm>
            <a:off x="7358742" y="55267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cxnSp>
          <p:nvCxnSpPr>
            <p:cNvPr id="26646" name="Straight Arrow Connector 36"/>
            <p:cNvCxnSpPr>
              <a:cxnSpLocks noChangeShapeType="1"/>
            </p:cNvCxnSpPr>
            <p:nvPr/>
          </p:nvCxnSpPr>
          <p:spPr bwMode="auto">
            <a:xfrm>
              <a:off x="7848600" y="5723982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7" name="Straight Arrow Connector 37"/>
            <p:cNvCxnSpPr>
              <a:cxnSpLocks noChangeShapeType="1"/>
            </p:cNvCxnSpPr>
            <p:nvPr/>
          </p:nvCxnSpPr>
          <p:spPr bwMode="auto">
            <a:xfrm rot="16200000" flipH="1">
              <a:off x="6460671" y="4719935"/>
              <a:ext cx="914400" cy="914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8" name="Straight Arrow Connector 38"/>
            <p:cNvCxnSpPr>
              <a:cxnSpLocks noChangeShapeType="1"/>
            </p:cNvCxnSpPr>
            <p:nvPr/>
          </p:nvCxnSpPr>
          <p:spPr bwMode="auto">
            <a:xfrm flipV="1">
              <a:off x="6460671" y="5786735"/>
              <a:ext cx="914400" cy="152401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9" name="Straight Arrow Connector 39"/>
            <p:cNvCxnSpPr>
              <a:cxnSpLocks noChangeShapeType="1"/>
            </p:cNvCxnSpPr>
            <p:nvPr/>
          </p:nvCxnSpPr>
          <p:spPr bwMode="auto">
            <a:xfrm>
              <a:off x="6460671" y="5329536"/>
              <a:ext cx="914400" cy="380999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50" name="TextBox 40"/>
            <p:cNvSpPr txBox="1">
              <a:spLocks noChangeArrowheads="1"/>
            </p:cNvSpPr>
            <p:nvPr/>
          </p:nvSpPr>
          <p:spPr bwMode="auto">
            <a:xfrm>
              <a:off x="5089071" y="44196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6651" name="TextBox 41"/>
            <p:cNvSpPr txBox="1">
              <a:spLocks noChangeArrowheads="1"/>
            </p:cNvSpPr>
            <p:nvPr/>
          </p:nvSpPr>
          <p:spPr bwMode="auto">
            <a:xfrm>
              <a:off x="5089071" y="4876800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6652" name="TextBox 42"/>
            <p:cNvSpPr txBox="1">
              <a:spLocks noChangeArrowheads="1"/>
            </p:cNvSpPr>
            <p:nvPr/>
          </p:nvSpPr>
          <p:spPr bwMode="auto">
            <a:xfrm>
              <a:off x="5089071" y="53295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653" name="TextBox 43"/>
            <p:cNvSpPr txBox="1">
              <a:spLocks noChangeArrowheads="1"/>
            </p:cNvSpPr>
            <p:nvPr/>
          </p:nvSpPr>
          <p:spPr bwMode="auto">
            <a:xfrm>
              <a:off x="5089071" y="5786735"/>
              <a:ext cx="457200" cy="453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marL="0" marR="0" lvl="0" indent="0" algn="l" defTabSz="100794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 New Roman" charset="0"/>
                <a:buNone/>
                <a:tabLst/>
                <a:defRPr/>
              </a:pPr>
              <a:r>
                <a:rPr kumimoji="0" lang="en-US" altLang="en-US" sz="264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x</a:t>
              </a:r>
              <a:r>
                <a:rPr kumimoji="0" lang="en-US" altLang="en-US" sz="2646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+mn-ea"/>
                  <a:cs typeface="+mn-cs"/>
                </a:rPr>
                <a:t>4</a:t>
              </a:r>
            </a:p>
          </p:txBody>
        </p:sp>
        <p:cxnSp>
          <p:nvCxnSpPr>
            <p:cNvPr id="26654" name="Straight Arrow Connector 44"/>
            <p:cNvCxnSpPr>
              <a:cxnSpLocks noChangeShapeType="1"/>
            </p:cNvCxnSpPr>
            <p:nvPr/>
          </p:nvCxnSpPr>
          <p:spPr bwMode="auto">
            <a:xfrm>
              <a:off x="5546271" y="4643735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5" name="Straight Arrow Connector 45"/>
            <p:cNvCxnSpPr>
              <a:cxnSpLocks noChangeShapeType="1"/>
            </p:cNvCxnSpPr>
            <p:nvPr/>
          </p:nvCxnSpPr>
          <p:spPr bwMode="auto">
            <a:xfrm rot="16200000" flipH="1">
              <a:off x="5470071" y="4719935"/>
              <a:ext cx="6096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6" name="Straight Arrow Connector 46"/>
            <p:cNvCxnSpPr>
              <a:cxnSpLocks noChangeShapeType="1"/>
            </p:cNvCxnSpPr>
            <p:nvPr/>
          </p:nvCxnSpPr>
          <p:spPr bwMode="auto">
            <a:xfrm rot="16200000" flipH="1">
              <a:off x="5241471" y="4948535"/>
              <a:ext cx="1143000" cy="5334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7" name="Straight Arrow Connector 47"/>
            <p:cNvCxnSpPr>
              <a:cxnSpLocks noChangeShapeType="1"/>
            </p:cNvCxnSpPr>
            <p:nvPr/>
          </p:nvCxnSpPr>
          <p:spPr bwMode="auto">
            <a:xfrm>
              <a:off x="5546271" y="5100935"/>
              <a:ext cx="457200" cy="2286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8" name="Straight Arrow Connector 48"/>
            <p:cNvCxnSpPr>
              <a:cxnSpLocks noChangeShapeType="1"/>
            </p:cNvCxnSpPr>
            <p:nvPr/>
          </p:nvCxnSpPr>
          <p:spPr bwMode="auto">
            <a:xfrm flipV="1">
              <a:off x="5546271" y="4719935"/>
              <a:ext cx="457200" cy="3810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9" name="Straight Arrow Connector 49"/>
            <p:cNvCxnSpPr>
              <a:cxnSpLocks noChangeShapeType="1"/>
            </p:cNvCxnSpPr>
            <p:nvPr/>
          </p:nvCxnSpPr>
          <p:spPr bwMode="auto">
            <a:xfrm rot="16200000" flipH="1">
              <a:off x="5393871" y="5253335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bg2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660" name="Group 50"/>
            <p:cNvGrpSpPr>
              <a:grpSpLocks/>
            </p:cNvGrpSpPr>
            <p:nvPr/>
          </p:nvGrpSpPr>
          <p:grpSpPr bwMode="auto">
            <a:xfrm flipV="1">
              <a:off x="5546271" y="4835892"/>
              <a:ext cx="533400" cy="1219200"/>
              <a:chOff x="2514600" y="4267200"/>
              <a:chExt cx="533400" cy="1219200"/>
            </a:xfrm>
          </p:grpSpPr>
          <p:cxnSp>
            <p:nvCxnSpPr>
              <p:cNvPr id="26661" name="Straight Arrow Connector 51"/>
              <p:cNvCxnSpPr>
                <a:cxnSpLocks noChangeShapeType="1"/>
              </p:cNvCxnSpPr>
              <p:nvPr/>
            </p:nvCxnSpPr>
            <p:spPr bwMode="auto">
              <a:xfrm>
                <a:off x="2514600" y="4267200"/>
                <a:ext cx="440871" cy="1028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2" name="Straight Arrow Connector 52"/>
              <p:cNvCxnSpPr>
                <a:cxnSpLocks noChangeShapeType="1"/>
              </p:cNvCxnSpPr>
              <p:nvPr/>
            </p:nvCxnSpPr>
            <p:spPr bwMode="auto">
              <a:xfrm rot="16200000" flipH="1">
                <a:off x="2438400" y="4343400"/>
                <a:ext cx="609600" cy="4572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3" name="Straight Arrow Connector 53"/>
              <p:cNvCxnSpPr>
                <a:cxnSpLocks noChangeShapeType="1"/>
              </p:cNvCxnSpPr>
              <p:nvPr/>
            </p:nvCxnSpPr>
            <p:spPr bwMode="auto">
              <a:xfrm rot="16200000" flipH="1">
                <a:off x="2209800" y="4572000"/>
                <a:ext cx="1143000" cy="5334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4" name="Straight Arrow Connector 54"/>
              <p:cNvCxnSpPr>
                <a:cxnSpLocks noChangeShapeType="1"/>
              </p:cNvCxnSpPr>
              <p:nvPr/>
            </p:nvCxnSpPr>
            <p:spPr bwMode="auto">
              <a:xfrm>
                <a:off x="2514600" y="4724400"/>
                <a:ext cx="457200" cy="2286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5" name="Straight Arrow Connector 55"/>
              <p:cNvCxnSpPr>
                <a:cxnSpLocks noChangeShapeType="1"/>
              </p:cNvCxnSpPr>
              <p:nvPr/>
            </p:nvCxnSpPr>
            <p:spPr bwMode="auto">
              <a:xfrm flipV="1">
                <a:off x="2514600" y="4343400"/>
                <a:ext cx="457200" cy="3810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66" name="Straight Arrow Connector 56"/>
              <p:cNvCxnSpPr>
                <a:cxnSpLocks noChangeShapeType="1"/>
              </p:cNvCxnSpPr>
              <p:nvPr/>
            </p:nvCxnSpPr>
            <p:spPr bwMode="auto">
              <a:xfrm rot="16200000" flipH="1">
                <a:off x="2362200" y="4876800"/>
                <a:ext cx="762000" cy="457200"/>
              </a:xfrm>
              <a:prstGeom prst="straightConnector1">
                <a:avLst/>
              </a:prstGeom>
              <a:noFill/>
              <a:ln w="12700">
                <a:solidFill>
                  <a:schemeClr val="bg2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marR="0" lvl="0" indent="0" algn="ctr" defTabSz="5039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charset="0"/>
              <a:buNone/>
              <a:tabLst/>
              <a:defRPr/>
            </a:pPr>
            <a:r>
              <a:rPr kumimoji="0" lang="en-US" altLang="zh-CN" sz="4409" b="1" i="0" u="none" strike="noStrike" kern="120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Biological Basis for Neural Networks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853689" y="1595931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853689" y="2646714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853689" y="3739596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853689" y="5298338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We Can Put Neurons Together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19" y="2855877"/>
            <a:ext cx="1756288" cy="17499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2520420" y="1343942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620330" y="2183906"/>
            <a:ext cx="839964" cy="344385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612373" y="3695841"/>
            <a:ext cx="75596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628286" y="3611844"/>
            <a:ext cx="75596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4956316" y="2393069"/>
            <a:ext cx="224585" cy="924890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56316" y="3443852"/>
            <a:ext cx="224585" cy="924890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56316" y="4536734"/>
            <a:ext cx="224585" cy="924890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 rot="5400000">
            <a:off x="2898185" y="4761379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5251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Demonstration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" y="1118859"/>
            <a:ext cx="10079567" cy="54328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68431" y="6803708"/>
            <a:ext cx="6131736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scs.ryerson.ca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/~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aharley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vis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conv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210335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12" y="808037"/>
            <a:ext cx="9536113" cy="581141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What Does This Look Like in Code?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8EC5685-5638-144E-8CAE-34B6488DFE59}"/>
              </a:ext>
            </a:extLst>
          </p:cNvPr>
          <p:cNvSpPr/>
          <p:nvPr/>
        </p:nvSpPr>
        <p:spPr>
          <a:xfrm>
            <a:off x="5620512" y="2779776"/>
            <a:ext cx="4242816" cy="1560576"/>
          </a:xfrm>
          <a:custGeom>
            <a:avLst/>
            <a:gdLst>
              <a:gd name="connsiteX0" fmla="*/ 4242816 w 4242816"/>
              <a:gd name="connsiteY0" fmla="*/ 134112 h 1560576"/>
              <a:gd name="connsiteX1" fmla="*/ 4059936 w 4242816"/>
              <a:gd name="connsiteY1" fmla="*/ 109728 h 1560576"/>
              <a:gd name="connsiteX2" fmla="*/ 4023360 w 4242816"/>
              <a:gd name="connsiteY2" fmla="*/ 97536 h 1560576"/>
              <a:gd name="connsiteX3" fmla="*/ 3950208 w 4242816"/>
              <a:gd name="connsiteY3" fmla="*/ 85344 h 1560576"/>
              <a:gd name="connsiteX4" fmla="*/ 3889248 w 4242816"/>
              <a:gd name="connsiteY4" fmla="*/ 73152 h 1560576"/>
              <a:gd name="connsiteX5" fmla="*/ 3816096 w 4242816"/>
              <a:gd name="connsiteY5" fmla="*/ 60960 h 1560576"/>
              <a:gd name="connsiteX6" fmla="*/ 3767328 w 4242816"/>
              <a:gd name="connsiteY6" fmla="*/ 48768 h 1560576"/>
              <a:gd name="connsiteX7" fmla="*/ 3486912 w 4242816"/>
              <a:gd name="connsiteY7" fmla="*/ 24384 h 1560576"/>
              <a:gd name="connsiteX8" fmla="*/ 3145536 w 4242816"/>
              <a:gd name="connsiteY8" fmla="*/ 0 h 1560576"/>
              <a:gd name="connsiteX9" fmla="*/ 2913888 w 4242816"/>
              <a:gd name="connsiteY9" fmla="*/ 12192 h 1560576"/>
              <a:gd name="connsiteX10" fmla="*/ 2755392 w 4242816"/>
              <a:gd name="connsiteY10" fmla="*/ 24384 h 1560576"/>
              <a:gd name="connsiteX11" fmla="*/ 1865376 w 4242816"/>
              <a:gd name="connsiteY11" fmla="*/ 48768 h 1560576"/>
              <a:gd name="connsiteX12" fmla="*/ 1633728 w 4242816"/>
              <a:gd name="connsiteY12" fmla="*/ 73152 h 1560576"/>
              <a:gd name="connsiteX13" fmla="*/ 1524000 w 4242816"/>
              <a:gd name="connsiteY13" fmla="*/ 85344 h 1560576"/>
              <a:gd name="connsiteX14" fmla="*/ 1463040 w 4242816"/>
              <a:gd name="connsiteY14" fmla="*/ 97536 h 1560576"/>
              <a:gd name="connsiteX15" fmla="*/ 1170432 w 4242816"/>
              <a:gd name="connsiteY15" fmla="*/ 109728 h 1560576"/>
              <a:gd name="connsiteX16" fmla="*/ 1060704 w 4242816"/>
              <a:gd name="connsiteY16" fmla="*/ 121920 h 1560576"/>
              <a:gd name="connsiteX17" fmla="*/ 707136 w 4242816"/>
              <a:gd name="connsiteY17" fmla="*/ 109728 h 1560576"/>
              <a:gd name="connsiteX18" fmla="*/ 585216 w 4242816"/>
              <a:gd name="connsiteY18" fmla="*/ 97536 h 1560576"/>
              <a:gd name="connsiteX19" fmla="*/ 402336 w 4242816"/>
              <a:gd name="connsiteY19" fmla="*/ 85344 h 1560576"/>
              <a:gd name="connsiteX20" fmla="*/ 207264 w 4242816"/>
              <a:gd name="connsiteY20" fmla="*/ 85344 h 1560576"/>
              <a:gd name="connsiteX21" fmla="*/ 134112 w 4242816"/>
              <a:gd name="connsiteY21" fmla="*/ 146304 h 1560576"/>
              <a:gd name="connsiteX22" fmla="*/ 85344 w 4242816"/>
              <a:gd name="connsiteY22" fmla="*/ 219456 h 1560576"/>
              <a:gd name="connsiteX23" fmla="*/ 60960 w 4242816"/>
              <a:gd name="connsiteY23" fmla="*/ 256032 h 1560576"/>
              <a:gd name="connsiteX24" fmla="*/ 48768 w 4242816"/>
              <a:gd name="connsiteY24" fmla="*/ 292608 h 1560576"/>
              <a:gd name="connsiteX25" fmla="*/ 36576 w 4242816"/>
              <a:gd name="connsiteY25" fmla="*/ 390144 h 1560576"/>
              <a:gd name="connsiteX26" fmla="*/ 12192 w 4242816"/>
              <a:gd name="connsiteY26" fmla="*/ 536448 h 1560576"/>
              <a:gd name="connsiteX27" fmla="*/ 0 w 4242816"/>
              <a:gd name="connsiteY27" fmla="*/ 792480 h 1560576"/>
              <a:gd name="connsiteX28" fmla="*/ 12192 w 4242816"/>
              <a:gd name="connsiteY28" fmla="*/ 1219200 h 1560576"/>
              <a:gd name="connsiteX29" fmla="*/ 36576 w 4242816"/>
              <a:gd name="connsiteY29" fmla="*/ 1292352 h 1560576"/>
              <a:gd name="connsiteX30" fmla="*/ 48768 w 4242816"/>
              <a:gd name="connsiteY30" fmla="*/ 1328928 h 1560576"/>
              <a:gd name="connsiteX31" fmla="*/ 134112 w 4242816"/>
              <a:gd name="connsiteY31" fmla="*/ 1438656 h 1560576"/>
              <a:gd name="connsiteX32" fmla="*/ 207264 w 4242816"/>
              <a:gd name="connsiteY32" fmla="*/ 1475232 h 1560576"/>
              <a:gd name="connsiteX33" fmla="*/ 585216 w 4242816"/>
              <a:gd name="connsiteY33" fmla="*/ 1487424 h 1560576"/>
              <a:gd name="connsiteX34" fmla="*/ 780288 w 4242816"/>
              <a:gd name="connsiteY34" fmla="*/ 1499616 h 1560576"/>
              <a:gd name="connsiteX35" fmla="*/ 865632 w 4242816"/>
              <a:gd name="connsiteY35" fmla="*/ 1524000 h 1560576"/>
              <a:gd name="connsiteX36" fmla="*/ 914400 w 4242816"/>
              <a:gd name="connsiteY36" fmla="*/ 1536192 h 1560576"/>
              <a:gd name="connsiteX37" fmla="*/ 950976 w 4242816"/>
              <a:gd name="connsiteY37" fmla="*/ 1548384 h 1560576"/>
              <a:gd name="connsiteX38" fmla="*/ 1048512 w 4242816"/>
              <a:gd name="connsiteY38" fmla="*/ 1560576 h 1560576"/>
              <a:gd name="connsiteX39" fmla="*/ 1780032 w 4242816"/>
              <a:gd name="connsiteY39" fmla="*/ 1548384 h 1560576"/>
              <a:gd name="connsiteX40" fmla="*/ 1926336 w 4242816"/>
              <a:gd name="connsiteY40" fmla="*/ 1536192 h 1560576"/>
              <a:gd name="connsiteX41" fmla="*/ 1962912 w 4242816"/>
              <a:gd name="connsiteY41" fmla="*/ 1524000 h 1560576"/>
              <a:gd name="connsiteX42" fmla="*/ 2023872 w 4242816"/>
              <a:gd name="connsiteY42" fmla="*/ 1511808 h 1560576"/>
              <a:gd name="connsiteX43" fmla="*/ 2109216 w 4242816"/>
              <a:gd name="connsiteY43" fmla="*/ 1487424 h 1560576"/>
              <a:gd name="connsiteX44" fmla="*/ 2255520 w 4242816"/>
              <a:gd name="connsiteY44" fmla="*/ 1463040 h 1560576"/>
              <a:gd name="connsiteX45" fmla="*/ 2292096 w 4242816"/>
              <a:gd name="connsiteY45" fmla="*/ 1450848 h 1560576"/>
              <a:gd name="connsiteX46" fmla="*/ 2450592 w 4242816"/>
              <a:gd name="connsiteY46" fmla="*/ 1414272 h 1560576"/>
              <a:gd name="connsiteX47" fmla="*/ 2779776 w 4242816"/>
              <a:gd name="connsiteY47" fmla="*/ 1426464 h 1560576"/>
              <a:gd name="connsiteX48" fmla="*/ 2950464 w 4242816"/>
              <a:gd name="connsiteY48" fmla="*/ 1438656 h 1560576"/>
              <a:gd name="connsiteX49" fmla="*/ 3608832 w 4242816"/>
              <a:gd name="connsiteY49" fmla="*/ 1426464 h 1560576"/>
              <a:gd name="connsiteX50" fmla="*/ 3742944 w 4242816"/>
              <a:gd name="connsiteY50" fmla="*/ 1389888 h 1560576"/>
              <a:gd name="connsiteX51" fmla="*/ 3779520 w 4242816"/>
              <a:gd name="connsiteY51" fmla="*/ 1377696 h 1560576"/>
              <a:gd name="connsiteX52" fmla="*/ 3816096 w 4242816"/>
              <a:gd name="connsiteY52" fmla="*/ 1353312 h 1560576"/>
              <a:gd name="connsiteX53" fmla="*/ 3889248 w 4242816"/>
              <a:gd name="connsiteY53" fmla="*/ 1328928 h 1560576"/>
              <a:gd name="connsiteX54" fmla="*/ 3962400 w 4242816"/>
              <a:gd name="connsiteY54" fmla="*/ 1280160 h 1560576"/>
              <a:gd name="connsiteX55" fmla="*/ 4023360 w 4242816"/>
              <a:gd name="connsiteY55" fmla="*/ 1207008 h 1560576"/>
              <a:gd name="connsiteX56" fmla="*/ 4096512 w 4242816"/>
              <a:gd name="connsiteY56" fmla="*/ 1097280 h 1560576"/>
              <a:gd name="connsiteX57" fmla="*/ 4120896 w 4242816"/>
              <a:gd name="connsiteY57" fmla="*/ 1060704 h 1560576"/>
              <a:gd name="connsiteX58" fmla="*/ 4145280 w 4242816"/>
              <a:gd name="connsiteY58" fmla="*/ 1024128 h 1560576"/>
              <a:gd name="connsiteX59" fmla="*/ 4169664 w 4242816"/>
              <a:gd name="connsiteY59" fmla="*/ 950976 h 1560576"/>
              <a:gd name="connsiteX60" fmla="*/ 4181856 w 4242816"/>
              <a:gd name="connsiteY60" fmla="*/ 890016 h 1560576"/>
              <a:gd name="connsiteX61" fmla="*/ 4194048 w 4242816"/>
              <a:gd name="connsiteY61" fmla="*/ 841248 h 1560576"/>
              <a:gd name="connsiteX62" fmla="*/ 4206240 w 4242816"/>
              <a:gd name="connsiteY62" fmla="*/ 755904 h 1560576"/>
              <a:gd name="connsiteX63" fmla="*/ 4194048 w 4242816"/>
              <a:gd name="connsiteY63" fmla="*/ 633984 h 1560576"/>
              <a:gd name="connsiteX64" fmla="*/ 4145280 w 4242816"/>
              <a:gd name="connsiteY64" fmla="*/ 524256 h 1560576"/>
              <a:gd name="connsiteX65" fmla="*/ 4133088 w 4242816"/>
              <a:gd name="connsiteY65" fmla="*/ 487680 h 1560576"/>
              <a:gd name="connsiteX66" fmla="*/ 4108704 w 4242816"/>
              <a:gd name="connsiteY66" fmla="*/ 451104 h 1560576"/>
              <a:gd name="connsiteX67" fmla="*/ 4096512 w 4242816"/>
              <a:gd name="connsiteY67" fmla="*/ 414528 h 1560576"/>
              <a:gd name="connsiteX68" fmla="*/ 4047744 w 4242816"/>
              <a:gd name="connsiteY68" fmla="*/ 341376 h 1560576"/>
              <a:gd name="connsiteX69" fmla="*/ 3998976 w 4242816"/>
              <a:gd name="connsiteY69" fmla="*/ 268224 h 1560576"/>
              <a:gd name="connsiteX70" fmla="*/ 3950208 w 4242816"/>
              <a:gd name="connsiteY70" fmla="*/ 195072 h 1560576"/>
              <a:gd name="connsiteX71" fmla="*/ 3889248 w 4242816"/>
              <a:gd name="connsiteY71" fmla="*/ 121920 h 1560576"/>
              <a:gd name="connsiteX72" fmla="*/ 3816096 w 4242816"/>
              <a:gd name="connsiteY72" fmla="*/ 73152 h 15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242816" h="1560576">
                <a:moveTo>
                  <a:pt x="4242816" y="134112"/>
                </a:moveTo>
                <a:cubicBezTo>
                  <a:pt x="4189990" y="128242"/>
                  <a:pt x="4114662" y="121889"/>
                  <a:pt x="4059936" y="109728"/>
                </a:cubicBezTo>
                <a:cubicBezTo>
                  <a:pt x="4047391" y="106940"/>
                  <a:pt x="4035905" y="100324"/>
                  <a:pt x="4023360" y="97536"/>
                </a:cubicBezTo>
                <a:cubicBezTo>
                  <a:pt x="3999228" y="92173"/>
                  <a:pt x="3974530" y="89766"/>
                  <a:pt x="3950208" y="85344"/>
                </a:cubicBezTo>
                <a:cubicBezTo>
                  <a:pt x="3929820" y="81637"/>
                  <a:pt x="3909636" y="76859"/>
                  <a:pt x="3889248" y="73152"/>
                </a:cubicBezTo>
                <a:cubicBezTo>
                  <a:pt x="3864926" y="68730"/>
                  <a:pt x="3840336" y="65808"/>
                  <a:pt x="3816096" y="60960"/>
                </a:cubicBezTo>
                <a:cubicBezTo>
                  <a:pt x="3799665" y="57674"/>
                  <a:pt x="3783814" y="51765"/>
                  <a:pt x="3767328" y="48768"/>
                </a:cubicBezTo>
                <a:cubicBezTo>
                  <a:pt x="3663927" y="29968"/>
                  <a:pt x="3605380" y="32461"/>
                  <a:pt x="3486912" y="24384"/>
                </a:cubicBezTo>
                <a:lnTo>
                  <a:pt x="3145536" y="0"/>
                </a:lnTo>
                <a:lnTo>
                  <a:pt x="2913888" y="12192"/>
                </a:lnTo>
                <a:cubicBezTo>
                  <a:pt x="2861003" y="15497"/>
                  <a:pt x="2808332" y="22131"/>
                  <a:pt x="2755392" y="24384"/>
                </a:cubicBezTo>
                <a:cubicBezTo>
                  <a:pt x="2627634" y="29821"/>
                  <a:pt x="1968380" y="46127"/>
                  <a:pt x="1865376" y="48768"/>
                </a:cubicBezTo>
                <a:cubicBezTo>
                  <a:pt x="1645105" y="68793"/>
                  <a:pt x="1814877" y="51840"/>
                  <a:pt x="1633728" y="73152"/>
                </a:cubicBezTo>
                <a:cubicBezTo>
                  <a:pt x="1597179" y="77452"/>
                  <a:pt x="1560431" y="80140"/>
                  <a:pt x="1524000" y="85344"/>
                </a:cubicBezTo>
                <a:cubicBezTo>
                  <a:pt x="1503486" y="88275"/>
                  <a:pt x="1483713" y="96110"/>
                  <a:pt x="1463040" y="97536"/>
                </a:cubicBezTo>
                <a:cubicBezTo>
                  <a:pt x="1365651" y="104253"/>
                  <a:pt x="1267968" y="105664"/>
                  <a:pt x="1170432" y="109728"/>
                </a:cubicBezTo>
                <a:cubicBezTo>
                  <a:pt x="1133856" y="113792"/>
                  <a:pt x="1097505" y="121920"/>
                  <a:pt x="1060704" y="121920"/>
                </a:cubicBezTo>
                <a:cubicBezTo>
                  <a:pt x="942778" y="121920"/>
                  <a:pt x="824907" y="115768"/>
                  <a:pt x="707136" y="109728"/>
                </a:cubicBezTo>
                <a:cubicBezTo>
                  <a:pt x="666347" y="107636"/>
                  <a:pt x="625929" y="100793"/>
                  <a:pt x="585216" y="97536"/>
                </a:cubicBezTo>
                <a:cubicBezTo>
                  <a:pt x="524315" y="92664"/>
                  <a:pt x="463296" y="89408"/>
                  <a:pt x="402336" y="85344"/>
                </a:cubicBezTo>
                <a:cubicBezTo>
                  <a:pt x="318738" y="73401"/>
                  <a:pt x="296663" y="62994"/>
                  <a:pt x="207264" y="85344"/>
                </a:cubicBezTo>
                <a:cubicBezTo>
                  <a:pt x="187832" y="90202"/>
                  <a:pt x="143995" y="133597"/>
                  <a:pt x="134112" y="146304"/>
                </a:cubicBezTo>
                <a:cubicBezTo>
                  <a:pt x="116120" y="169437"/>
                  <a:pt x="101600" y="195072"/>
                  <a:pt x="85344" y="219456"/>
                </a:cubicBezTo>
                <a:cubicBezTo>
                  <a:pt x="77216" y="231648"/>
                  <a:pt x="65594" y="242131"/>
                  <a:pt x="60960" y="256032"/>
                </a:cubicBezTo>
                <a:lnTo>
                  <a:pt x="48768" y="292608"/>
                </a:lnTo>
                <a:cubicBezTo>
                  <a:pt x="44704" y="325120"/>
                  <a:pt x="41436" y="357741"/>
                  <a:pt x="36576" y="390144"/>
                </a:cubicBezTo>
                <a:cubicBezTo>
                  <a:pt x="29242" y="439038"/>
                  <a:pt x="12192" y="536448"/>
                  <a:pt x="12192" y="536448"/>
                </a:cubicBezTo>
                <a:cubicBezTo>
                  <a:pt x="8128" y="621792"/>
                  <a:pt x="0" y="707039"/>
                  <a:pt x="0" y="792480"/>
                </a:cubicBezTo>
                <a:cubicBezTo>
                  <a:pt x="0" y="934778"/>
                  <a:pt x="1808" y="1077281"/>
                  <a:pt x="12192" y="1219200"/>
                </a:cubicBezTo>
                <a:cubicBezTo>
                  <a:pt x="14068" y="1244834"/>
                  <a:pt x="28448" y="1267968"/>
                  <a:pt x="36576" y="1292352"/>
                </a:cubicBezTo>
                <a:cubicBezTo>
                  <a:pt x="40640" y="1304544"/>
                  <a:pt x="41639" y="1318235"/>
                  <a:pt x="48768" y="1328928"/>
                </a:cubicBezTo>
                <a:cubicBezTo>
                  <a:pt x="82753" y="1379906"/>
                  <a:pt x="91138" y="1402844"/>
                  <a:pt x="134112" y="1438656"/>
                </a:cubicBezTo>
                <a:cubicBezTo>
                  <a:pt x="150811" y="1452572"/>
                  <a:pt x="183599" y="1473840"/>
                  <a:pt x="207264" y="1475232"/>
                </a:cubicBezTo>
                <a:cubicBezTo>
                  <a:pt x="333096" y="1482634"/>
                  <a:pt x="459280" y="1482065"/>
                  <a:pt x="585216" y="1487424"/>
                </a:cubicBezTo>
                <a:cubicBezTo>
                  <a:pt x="650308" y="1490194"/>
                  <a:pt x="715264" y="1495552"/>
                  <a:pt x="780288" y="1499616"/>
                </a:cubicBezTo>
                <a:cubicBezTo>
                  <a:pt x="932745" y="1537730"/>
                  <a:pt x="743196" y="1489018"/>
                  <a:pt x="865632" y="1524000"/>
                </a:cubicBezTo>
                <a:cubicBezTo>
                  <a:pt x="881744" y="1528603"/>
                  <a:pt x="898288" y="1531589"/>
                  <a:pt x="914400" y="1536192"/>
                </a:cubicBezTo>
                <a:cubicBezTo>
                  <a:pt x="926757" y="1539723"/>
                  <a:pt x="938332" y="1546085"/>
                  <a:pt x="950976" y="1548384"/>
                </a:cubicBezTo>
                <a:cubicBezTo>
                  <a:pt x="983213" y="1554245"/>
                  <a:pt x="1016000" y="1556512"/>
                  <a:pt x="1048512" y="1560576"/>
                </a:cubicBezTo>
                <a:lnTo>
                  <a:pt x="1780032" y="1548384"/>
                </a:lnTo>
                <a:cubicBezTo>
                  <a:pt x="1828950" y="1547025"/>
                  <a:pt x="1877828" y="1542660"/>
                  <a:pt x="1926336" y="1536192"/>
                </a:cubicBezTo>
                <a:cubicBezTo>
                  <a:pt x="1939075" y="1534493"/>
                  <a:pt x="1950444" y="1527117"/>
                  <a:pt x="1962912" y="1524000"/>
                </a:cubicBezTo>
                <a:cubicBezTo>
                  <a:pt x="1983016" y="1518974"/>
                  <a:pt x="2003768" y="1516834"/>
                  <a:pt x="2023872" y="1511808"/>
                </a:cubicBezTo>
                <a:cubicBezTo>
                  <a:pt x="2099342" y="1492941"/>
                  <a:pt x="2017995" y="1504528"/>
                  <a:pt x="2109216" y="1487424"/>
                </a:cubicBezTo>
                <a:cubicBezTo>
                  <a:pt x="2157810" y="1478313"/>
                  <a:pt x="2208616" y="1478675"/>
                  <a:pt x="2255520" y="1463040"/>
                </a:cubicBezTo>
                <a:cubicBezTo>
                  <a:pt x="2267712" y="1458976"/>
                  <a:pt x="2279574" y="1453738"/>
                  <a:pt x="2292096" y="1450848"/>
                </a:cubicBezTo>
                <a:cubicBezTo>
                  <a:pt x="2466975" y="1410491"/>
                  <a:pt x="2362184" y="1443741"/>
                  <a:pt x="2450592" y="1414272"/>
                </a:cubicBezTo>
                <a:lnTo>
                  <a:pt x="2779776" y="1426464"/>
                </a:lnTo>
                <a:cubicBezTo>
                  <a:pt x="2836749" y="1429243"/>
                  <a:pt x="2893423" y="1438656"/>
                  <a:pt x="2950464" y="1438656"/>
                </a:cubicBezTo>
                <a:cubicBezTo>
                  <a:pt x="3169958" y="1438656"/>
                  <a:pt x="3389376" y="1430528"/>
                  <a:pt x="3608832" y="1426464"/>
                </a:cubicBezTo>
                <a:cubicBezTo>
                  <a:pt x="3694996" y="1409231"/>
                  <a:pt x="3650133" y="1420825"/>
                  <a:pt x="3742944" y="1389888"/>
                </a:cubicBezTo>
                <a:cubicBezTo>
                  <a:pt x="3755136" y="1385824"/>
                  <a:pt x="3768827" y="1384825"/>
                  <a:pt x="3779520" y="1377696"/>
                </a:cubicBezTo>
                <a:cubicBezTo>
                  <a:pt x="3791712" y="1369568"/>
                  <a:pt x="3802706" y="1359263"/>
                  <a:pt x="3816096" y="1353312"/>
                </a:cubicBezTo>
                <a:cubicBezTo>
                  <a:pt x="3839584" y="1342873"/>
                  <a:pt x="3867862" y="1343185"/>
                  <a:pt x="3889248" y="1328928"/>
                </a:cubicBezTo>
                <a:lnTo>
                  <a:pt x="3962400" y="1280160"/>
                </a:lnTo>
                <a:cubicBezTo>
                  <a:pt x="4049533" y="1149460"/>
                  <a:pt x="3913840" y="1347820"/>
                  <a:pt x="4023360" y="1207008"/>
                </a:cubicBezTo>
                <a:lnTo>
                  <a:pt x="4096512" y="1097280"/>
                </a:lnTo>
                <a:lnTo>
                  <a:pt x="4120896" y="1060704"/>
                </a:lnTo>
                <a:cubicBezTo>
                  <a:pt x="4129024" y="1048512"/>
                  <a:pt x="4140646" y="1038029"/>
                  <a:pt x="4145280" y="1024128"/>
                </a:cubicBezTo>
                <a:cubicBezTo>
                  <a:pt x="4153408" y="999744"/>
                  <a:pt x="4164623" y="976180"/>
                  <a:pt x="4169664" y="950976"/>
                </a:cubicBezTo>
                <a:cubicBezTo>
                  <a:pt x="4173728" y="930656"/>
                  <a:pt x="4177361" y="910245"/>
                  <a:pt x="4181856" y="890016"/>
                </a:cubicBezTo>
                <a:cubicBezTo>
                  <a:pt x="4185491" y="873659"/>
                  <a:pt x="4191051" y="857734"/>
                  <a:pt x="4194048" y="841248"/>
                </a:cubicBezTo>
                <a:cubicBezTo>
                  <a:pt x="4199189" y="812975"/>
                  <a:pt x="4202176" y="784352"/>
                  <a:pt x="4206240" y="755904"/>
                </a:cubicBezTo>
                <a:cubicBezTo>
                  <a:pt x="4202176" y="715264"/>
                  <a:pt x="4201575" y="674127"/>
                  <a:pt x="4194048" y="633984"/>
                </a:cubicBezTo>
                <a:cubicBezTo>
                  <a:pt x="4175175" y="533330"/>
                  <a:pt x="4178138" y="589972"/>
                  <a:pt x="4145280" y="524256"/>
                </a:cubicBezTo>
                <a:cubicBezTo>
                  <a:pt x="4139533" y="512761"/>
                  <a:pt x="4138835" y="499175"/>
                  <a:pt x="4133088" y="487680"/>
                </a:cubicBezTo>
                <a:cubicBezTo>
                  <a:pt x="4126535" y="474574"/>
                  <a:pt x="4115257" y="464210"/>
                  <a:pt x="4108704" y="451104"/>
                </a:cubicBezTo>
                <a:cubicBezTo>
                  <a:pt x="4102957" y="439609"/>
                  <a:pt x="4102753" y="425762"/>
                  <a:pt x="4096512" y="414528"/>
                </a:cubicBezTo>
                <a:cubicBezTo>
                  <a:pt x="4082280" y="388910"/>
                  <a:pt x="4064000" y="365760"/>
                  <a:pt x="4047744" y="341376"/>
                </a:cubicBezTo>
                <a:lnTo>
                  <a:pt x="3998976" y="268224"/>
                </a:lnTo>
                <a:lnTo>
                  <a:pt x="3950208" y="195072"/>
                </a:lnTo>
                <a:cubicBezTo>
                  <a:pt x="3928533" y="162560"/>
                  <a:pt x="3921743" y="147194"/>
                  <a:pt x="3889248" y="121920"/>
                </a:cubicBezTo>
                <a:cubicBezTo>
                  <a:pt x="3866115" y="103928"/>
                  <a:pt x="3816096" y="73152"/>
                  <a:pt x="3816096" y="73152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Aside: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01355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Console Programs</a:t>
            </a:r>
          </a:p>
        </p:txBody>
      </p:sp>
      <p:sp>
        <p:nvSpPr>
          <p:cNvPr id="1836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031" y="1036637"/>
            <a:ext cx="8193881" cy="5716324"/>
          </a:xfrm>
        </p:spPr>
        <p:txBody>
          <a:bodyPr>
            <a:normAutofit fontScale="77500" lnSpcReduction="20000"/>
          </a:bodyPr>
          <a:lstStyle/>
          <a:p>
            <a:r>
              <a:rPr lang="en-US" altLang="x-none" dirty="0"/>
              <a:t>What does the </a:t>
            </a:r>
            <a:r>
              <a:rPr lang="en-US" altLang="x-none" b="1" dirty="0" err="1">
                <a:latin typeface="Consolas" charset="0"/>
              </a:rPr>
              <a:t>ConsoleProgram</a:t>
            </a:r>
            <a:r>
              <a:rPr lang="en-US" altLang="x-none" dirty="0"/>
              <a:t> library class do?</a:t>
            </a:r>
          </a:p>
          <a:p>
            <a:pPr lvl="1"/>
            <a:r>
              <a:rPr lang="en-US" altLang="x-none" dirty="0"/>
              <a:t>Creates a new graphical </a:t>
            </a:r>
            <a:r>
              <a:rPr lang="en-US" altLang="x-none" b="1" dirty="0"/>
              <a:t>window</a:t>
            </a:r>
          </a:p>
          <a:p>
            <a:pPr lvl="1"/>
            <a:r>
              <a:rPr lang="en-US" altLang="x-none" dirty="0"/>
              <a:t>Puts a scrollable </a:t>
            </a:r>
            <a:r>
              <a:rPr lang="en-US" altLang="x-none" b="1" dirty="0"/>
              <a:t>text area</a:t>
            </a:r>
            <a:r>
              <a:rPr lang="en-US" altLang="x-none" dirty="0"/>
              <a:t> into it</a:t>
            </a:r>
          </a:p>
          <a:p>
            <a:pPr lvl="1"/>
            <a:r>
              <a:rPr lang="en-US" altLang="x-none" dirty="0"/>
              <a:t>Provides </a:t>
            </a:r>
            <a:r>
              <a:rPr lang="en-US" altLang="x-none" dirty="0">
                <a:latin typeface="Consolas" charset="0"/>
              </a:rPr>
              <a:t>print</a:t>
            </a:r>
            <a:r>
              <a:rPr lang="en-US" altLang="x-none" dirty="0"/>
              <a:t> and 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/>
              <a:t> commands</a:t>
            </a:r>
            <a:br>
              <a:rPr lang="en-US" altLang="x-none" dirty="0"/>
            </a:br>
            <a:r>
              <a:rPr lang="en-US" altLang="x-none" dirty="0"/>
              <a:t>to send text </a:t>
            </a:r>
            <a:r>
              <a:rPr lang="en-US" altLang="x-none" b="1" dirty="0"/>
              <a:t>output</a:t>
            </a:r>
            <a:r>
              <a:rPr lang="en-US" altLang="x-none" dirty="0"/>
              <a:t> to that window</a:t>
            </a:r>
          </a:p>
          <a:p>
            <a:pPr lvl="1"/>
            <a:r>
              <a:rPr lang="en-US" altLang="x-none" dirty="0"/>
              <a:t>contains a </a:t>
            </a:r>
            <a:r>
              <a:rPr lang="en-US" altLang="x-none" b="1" dirty="0">
                <a:latin typeface="Consolas" charset="0"/>
              </a:rPr>
              <a:t>main</a:t>
            </a:r>
            <a:r>
              <a:rPr lang="en-US" altLang="x-none" b="1" dirty="0"/>
              <a:t> method</a:t>
            </a:r>
            <a:r>
              <a:rPr lang="en-US" altLang="x-none" dirty="0"/>
              <a:t> that calls your</a:t>
            </a:r>
            <a:br>
              <a:rPr lang="en-US" altLang="x-none" dirty="0"/>
            </a:br>
            <a:r>
              <a:rPr lang="en-US" altLang="x-none" dirty="0"/>
              <a:t>program class's </a:t>
            </a:r>
            <a:r>
              <a:rPr lang="en-US" altLang="x-none" dirty="0">
                <a:latin typeface="Consolas" charset="0"/>
              </a:rPr>
              <a:t>run</a:t>
            </a:r>
            <a:r>
              <a:rPr lang="en-US" altLang="x-none" dirty="0"/>
              <a:t> method</a:t>
            </a:r>
          </a:p>
          <a:p>
            <a:pPr lvl="2"/>
            <a:r>
              <a:rPr lang="en-US" altLang="x-none" dirty="0" err="1">
                <a:latin typeface="Consolas" charset="0"/>
              </a:rPr>
              <a:t>ConsoleProgram</a:t>
            </a:r>
            <a:r>
              <a:rPr lang="en-US" altLang="x-none" dirty="0" err="1"/>
              <a:t>'s</a:t>
            </a:r>
            <a:r>
              <a:rPr lang="en-US" altLang="x-none" dirty="0"/>
              <a:t> </a:t>
            </a:r>
            <a:r>
              <a:rPr lang="en-US" altLang="x-none" dirty="0">
                <a:latin typeface="Consolas" charset="0"/>
              </a:rPr>
              <a:t>run</a:t>
            </a:r>
            <a:r>
              <a:rPr lang="en-US" altLang="x-none" dirty="0"/>
              <a:t> is empty, but you extend and override it</a:t>
            </a:r>
          </a:p>
          <a:p>
            <a:pPr lvl="2">
              <a:buFontTx/>
              <a:buNone/>
            </a:pPr>
            <a:endParaRPr lang="en-US" altLang="x-none" dirty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public class </a:t>
            </a:r>
            <a:r>
              <a:rPr lang="en-US" altLang="x-none" b="1" dirty="0">
                <a:latin typeface="Consolas" charset="0"/>
              </a:rPr>
              <a:t>Hello</a:t>
            </a:r>
            <a:r>
              <a:rPr lang="en-US" altLang="x-none" dirty="0">
                <a:latin typeface="Consolas" charset="0"/>
              </a:rPr>
              <a:t> extends </a:t>
            </a:r>
            <a:r>
              <a:rPr lang="en-US" altLang="x-none" dirty="0" err="1">
                <a:latin typeface="Consolas" charset="0"/>
              </a:rPr>
              <a:t>ConsoleProgram</a:t>
            </a:r>
            <a:r>
              <a:rPr lang="en-US" altLang="x-none" dirty="0">
                <a:latin typeface="Consolas" charset="0"/>
              </a:rPr>
              <a:t>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public void </a:t>
            </a:r>
            <a:r>
              <a:rPr lang="en-US" altLang="x-none" b="1" dirty="0">
                <a:latin typeface="Consolas" charset="0"/>
              </a:rPr>
              <a:t>run</a:t>
            </a:r>
            <a:r>
              <a:rPr lang="en-US" altLang="x-none" dirty="0">
                <a:latin typeface="Consolas" charset="0"/>
              </a:rPr>
              <a:t>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    </a:t>
            </a:r>
            <a:r>
              <a:rPr lang="en-US" altLang="x-none" dirty="0" err="1">
                <a:latin typeface="Consolas" charset="0"/>
              </a:rPr>
              <a:t>println</a:t>
            </a:r>
            <a:r>
              <a:rPr lang="en-US" altLang="x-none" dirty="0">
                <a:latin typeface="Consolas" charset="0"/>
              </a:rPr>
              <a:t>("Hello, world!");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    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}</a:t>
            </a:r>
          </a:p>
        </p:txBody>
      </p:sp>
      <p:pic>
        <p:nvPicPr>
          <p:cNvPr id="1836036" name="Picture 4" descr="screenshot-console-program-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512" y="1570037"/>
            <a:ext cx="2743200" cy="17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6037" name="Line 5"/>
          <p:cNvSpPr>
            <a:spLocks noChangeShapeType="1"/>
          </p:cNvSpPr>
          <p:nvPr/>
        </p:nvSpPr>
        <p:spPr bwMode="auto">
          <a:xfrm>
            <a:off x="1058" y="4389437"/>
            <a:ext cx="100795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07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How do we get those weights?</a:t>
            </a:r>
          </a:p>
        </p:txBody>
      </p:sp>
    </p:spTree>
    <p:extLst>
      <p:ext uri="{BB962C8B-B14F-4D97-AF65-F5344CB8AC3E}">
        <p14:creationId xmlns:p14="http://schemas.microsoft.com/office/powerpoint/2010/main" val="2426034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47" y="2771881"/>
            <a:ext cx="6271730" cy="201591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Chain Rule Down the Network</a:t>
            </a:r>
          </a:p>
        </p:txBody>
      </p:sp>
    </p:spTree>
    <p:extLst>
      <p:ext uri="{BB962C8B-B14F-4D97-AF65-F5344CB8AC3E}">
        <p14:creationId xmlns:p14="http://schemas.microsoft.com/office/powerpoint/2010/main" val="16918729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Learning Weights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176478" y="2183906"/>
            <a:ext cx="831564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9316"/>
          <a:stretch/>
        </p:blipFill>
        <p:spPr>
          <a:xfrm>
            <a:off x="672500" y="2351899"/>
            <a:ext cx="8315643" cy="8715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745" b="57571"/>
          <a:stretch/>
        </p:blipFill>
        <p:spPr>
          <a:xfrm>
            <a:off x="672500" y="3317858"/>
            <a:ext cx="8315643" cy="871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056" b="57260"/>
          <a:stretch/>
        </p:blipFill>
        <p:spPr>
          <a:xfrm>
            <a:off x="672500" y="4420173"/>
            <a:ext cx="8315643" cy="8715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100" b="12216"/>
          <a:stretch/>
        </p:blipFill>
        <p:spPr>
          <a:xfrm>
            <a:off x="672500" y="5512126"/>
            <a:ext cx="8315643" cy="8715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" t="88846" r="-157" b="-9530"/>
          <a:stretch/>
        </p:blipFill>
        <p:spPr>
          <a:xfrm>
            <a:off x="672500" y="6719711"/>
            <a:ext cx="8315643" cy="871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460" y="1155110"/>
            <a:ext cx="6775709" cy="3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47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8"/>
            <a:ext cx="10667541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Artificial Neurons: One of the greatest decompositions of our lifetimes</a:t>
            </a:r>
          </a:p>
        </p:txBody>
      </p:sp>
    </p:spTree>
    <p:extLst>
      <p:ext uri="{BB962C8B-B14F-4D97-AF65-F5344CB8AC3E}">
        <p14:creationId xmlns:p14="http://schemas.microsoft.com/office/powerpoint/2010/main" val="4773981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model.calculatePartialDerivative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1708979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model.update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19261114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543" y="6256706"/>
            <a:ext cx="1216924" cy="121692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Let’s Train!</a:t>
            </a:r>
          </a:p>
        </p:txBody>
      </p:sp>
      <p:sp>
        <p:nvSpPr>
          <p:cNvPr id="5" name="Rectangle 4"/>
          <p:cNvSpPr/>
          <p:nvPr/>
        </p:nvSpPr>
        <p:spPr>
          <a:xfrm>
            <a:off x="468312" y="6779124"/>
            <a:ext cx="8226867" cy="37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84" dirty="0">
                <a:hlinkClick r:id="rId3"/>
              </a:rPr>
              <a:t>http://</a:t>
            </a:r>
            <a:r>
              <a:rPr lang="en-US" sz="1984" dirty="0" err="1">
                <a:hlinkClick r:id="rId3"/>
              </a:rPr>
              <a:t>cs.stanford.edu</a:t>
            </a:r>
            <a:r>
              <a:rPr lang="en-US" sz="1984" dirty="0">
                <a:hlinkClick r:id="rId3"/>
              </a:rPr>
              <a:t>/people/</a:t>
            </a:r>
            <a:r>
              <a:rPr lang="en-US" sz="1984" dirty="0" err="1">
                <a:hlinkClick r:id="rId3"/>
              </a:rPr>
              <a:t>karpathy</a:t>
            </a:r>
            <a:r>
              <a:rPr lang="en-US" sz="1984" dirty="0">
                <a:hlinkClick r:id="rId3"/>
              </a:rPr>
              <a:t>/</a:t>
            </a:r>
            <a:r>
              <a:rPr lang="en-US" sz="1984" dirty="0" err="1">
                <a:hlinkClick r:id="rId3"/>
              </a:rPr>
              <a:t>convnetjs</a:t>
            </a:r>
            <a:r>
              <a:rPr lang="en-US" sz="1984" dirty="0">
                <a:hlinkClick r:id="rId3"/>
              </a:rPr>
              <a:t>/demo/classify2d.html</a:t>
            </a:r>
            <a:endParaRPr lang="en-US" sz="1984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912" y="960437"/>
            <a:ext cx="8697912" cy="52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668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Like </a:t>
            </a:r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lego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pieces</a:t>
            </a:r>
          </a:p>
        </p:txBody>
      </p:sp>
    </p:spTree>
    <p:extLst>
      <p:ext uri="{BB962C8B-B14F-4D97-AF65-F5344CB8AC3E}">
        <p14:creationId xmlns:p14="http://schemas.microsoft.com/office/powerpoint/2010/main" val="7568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>
            <p:extLst/>
          </p:nvPr>
        </p:nvGraphicFramePr>
        <p:xfrm>
          <a:off x="5098728" y="4726571"/>
          <a:ext cx="1931262" cy="125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30853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8728" y="4726571"/>
                        <a:ext cx="1931262" cy="1254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2777" y="6247076"/>
            <a:ext cx="1065625" cy="10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699021" y="6595921"/>
            <a:ext cx="906017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pixels</a:t>
            </a: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68891" y="2214977"/>
            <a:ext cx="2116720" cy="231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228075" y="5116835"/>
            <a:ext cx="954107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edges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896370" y="5718095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991515" y="2894028"/>
            <a:ext cx="2217154" cy="152082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23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12831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764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919423" y="1123737"/>
            <a:ext cx="2217505" cy="1682409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25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3128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764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889017" y="4171556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859698" y="2689852"/>
            <a:ext cx="201591" cy="70834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9745" tIns="48998" rIns="99745" bIns="48998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81021" y="3252939"/>
            <a:ext cx="1880643" cy="1039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68484" y="1772417"/>
            <a:ext cx="1927131" cy="407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205" dirty="0">
                <a:solidFill>
                  <a:srgbClr val="FFFFFF"/>
                </a:solidFill>
              </a:rPr>
              <a:t>object models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22705" y="7186481"/>
            <a:ext cx="1574470" cy="34483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64" dirty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99553" y="4755040"/>
            <a:ext cx="2266454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Training set: Aligned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Visualize the Weights</a:t>
            </a:r>
          </a:p>
        </p:txBody>
      </p:sp>
    </p:spTree>
    <p:extLst>
      <p:ext uri="{BB962C8B-B14F-4D97-AF65-F5344CB8AC3E}">
        <p14:creationId xmlns:p14="http://schemas.microsoft.com/office/powerpoint/2010/main" val="2003831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99" y="2029912"/>
            <a:ext cx="8679627" cy="3499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43468" y="5853678"/>
            <a:ext cx="5067221" cy="56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>
                <a:solidFill>
                  <a:schemeClr val="bg1"/>
                </a:solidFill>
              </a:rPr>
              <a:t>1 Trillion Artificial Neurons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GoogLeNet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Brain</a:t>
            </a:r>
          </a:p>
        </p:txBody>
      </p:sp>
    </p:spTree>
    <p:extLst>
      <p:ext uri="{BB962C8B-B14F-4D97-AF65-F5344CB8AC3E}">
        <p14:creationId xmlns:p14="http://schemas.microsoft.com/office/powerpoint/2010/main" val="38424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ACM console input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public class Age extends </a:t>
            </a:r>
            <a:r>
              <a:rPr lang="en-US" altLang="x-none" sz="2425" dirty="0" err="1">
                <a:latin typeface="Consolas" charset="0"/>
              </a:rPr>
              <a:t>ConsoleProgram</a:t>
            </a:r>
            <a:r>
              <a:rPr lang="en-US" altLang="x-none" sz="2425" dirty="0">
                <a:latin typeface="Consolas" charset="0"/>
              </a:rPr>
              <a:t>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public void run()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String name = </a:t>
            </a:r>
            <a:r>
              <a:rPr lang="en-US" altLang="x-none" sz="2425" b="1" dirty="0" err="1">
                <a:latin typeface="Consolas" charset="0"/>
              </a:rPr>
              <a:t>readLine</a:t>
            </a:r>
            <a:r>
              <a:rPr lang="en-US" altLang="x-none" sz="2425" b="1" dirty="0">
                <a:latin typeface="Consolas" charset="0"/>
              </a:rPr>
              <a:t>("What's your name? ")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age = </a:t>
            </a:r>
            <a:r>
              <a:rPr lang="en-US" altLang="x-none" sz="2425" b="1" dirty="0" err="1">
                <a:latin typeface="Consolas" charset="0"/>
              </a:rPr>
              <a:t>readInt</a:t>
            </a:r>
            <a:r>
              <a:rPr lang="en-US" altLang="x-none" sz="2425" b="1" dirty="0">
                <a:latin typeface="Consolas" charset="0"/>
              </a:rPr>
              <a:t>("How old are you? ")</a:t>
            </a:r>
            <a:r>
              <a:rPr lang="en-US" altLang="x-none" sz="2425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int</a:t>
            </a:r>
            <a:r>
              <a:rPr lang="en-US" altLang="x-none" sz="2425" dirty="0">
                <a:latin typeface="Consolas" charset="0"/>
              </a:rPr>
              <a:t> years = 65 - age;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</a:t>
            </a:r>
            <a:r>
              <a:rPr lang="en-US" altLang="x-none" sz="2425" dirty="0" err="1">
                <a:latin typeface="Consolas" charset="0"/>
              </a:rPr>
              <a:t>println</a:t>
            </a:r>
            <a:r>
              <a:rPr lang="en-US" altLang="x-none" sz="2425" dirty="0">
                <a:latin typeface="Consolas" charset="0"/>
              </a:rPr>
              <a:t>(name + " has " + years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            + " years until retirement!");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425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dirty="0"/>
              <a:t>The ACM library has simple console input commands like </a:t>
            </a:r>
            <a:r>
              <a:rPr lang="en-US" altLang="x-none" dirty="0" err="1">
                <a:latin typeface="Consolas" charset="0"/>
              </a:rPr>
              <a:t>readLine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readInt</a:t>
            </a:r>
            <a:r>
              <a:rPr lang="en-US" altLang="x-none" dirty="0"/>
              <a:t>, </a:t>
            </a:r>
            <a:r>
              <a:rPr lang="en-US" altLang="x-none" dirty="0" err="1">
                <a:latin typeface="Consolas" charset="0"/>
              </a:rPr>
              <a:t>readDouble</a:t>
            </a:r>
            <a:r>
              <a:rPr lang="en-US" altLang="x-none" dirty="0"/>
              <a:t>, and so on.</a:t>
            </a:r>
          </a:p>
          <a:p>
            <a:r>
              <a:rPr lang="en-US" altLang="x-none" dirty="0"/>
              <a:t>These methods display a 'prompt' message, wait for input, re-prompt if the user types a bad value, and return the input.</a:t>
            </a:r>
          </a:p>
        </p:txBody>
      </p:sp>
    </p:spTree>
    <p:extLst>
      <p:ext uri="{BB962C8B-B14F-4D97-AF65-F5344CB8AC3E}">
        <p14:creationId xmlns:p14="http://schemas.microsoft.com/office/powerpoint/2010/main" val="33951335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" y="1657159"/>
            <a:ext cx="10079567" cy="296697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GoogLeNet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Brain Graph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3248" y="4757062"/>
            <a:ext cx="9133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95479" y="5125827"/>
            <a:ext cx="2414444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22 layers deep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08649" y="917812"/>
            <a:ext cx="2810385" cy="849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6" dirty="0"/>
              <a:t>Multiple,</a:t>
            </a:r>
          </a:p>
          <a:p>
            <a:pPr algn="ctr"/>
            <a:r>
              <a:rPr lang="en-US" sz="2646" dirty="0"/>
              <a:t>Multi class output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342566" y="1843823"/>
            <a:ext cx="86044" cy="430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037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14735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17" y="1665928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 descr="averaged_fac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064" y="2073049"/>
            <a:ext cx="4549804" cy="3589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-3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95" y="2112104"/>
            <a:ext cx="4689727" cy="3517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027" y="5720010"/>
            <a:ext cx="281622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0294" y="5720010"/>
            <a:ext cx="2631041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Face Neuron</a:t>
            </a:r>
          </a:p>
        </p:txBody>
      </p:sp>
    </p:spTree>
    <p:extLst>
      <p:ext uri="{BB962C8B-B14F-4D97-AF65-F5344CB8AC3E}">
        <p14:creationId xmlns:p14="http://schemas.microsoft.com/office/powerpoint/2010/main" val="18814876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17" y="1665928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1438" y="5599829"/>
            <a:ext cx="2631041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by numerical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216" y="2073048"/>
            <a:ext cx="4291529" cy="32865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281" y="2073049"/>
            <a:ext cx="4531665" cy="34041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4027" y="5720010"/>
            <a:ext cx="281622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Top stimuli from the test set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Cat 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8796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2947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24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528" y="562423"/>
            <a:ext cx="9186565" cy="608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227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551" y="2277151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9191086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844193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7554661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7554661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7554662" y="31255684"/>
            <a:ext cx="724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8266881" y="31255684"/>
            <a:ext cx="1225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279130" y="31255684"/>
            <a:ext cx="69997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8266881" y="31255684"/>
            <a:ext cx="71222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979100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9689569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10402318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0402318" y="31255684"/>
            <a:ext cx="601974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7309044" y="29106191"/>
            <a:ext cx="724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803351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873348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944395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443952" y="29106191"/>
            <a:ext cx="71221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804272" y="28635460"/>
            <a:ext cx="505729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925017" y="28756206"/>
            <a:ext cx="50572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8526992" y="28635460"/>
            <a:ext cx="507478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8647736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9310958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7325421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6602703" y="32113147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877261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8049889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0160828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943583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804141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915950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8037811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9250130" y="30564865"/>
            <a:ext cx="506536" cy="506468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9371992" y="30702335"/>
            <a:ext cx="506536" cy="506468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082405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8588239" y="30203393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8688519" y="29628766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1045106" y="30504113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1956549" y="30227625"/>
            <a:ext cx="356030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804141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924746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045349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8527765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8648368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8768972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9311689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9432293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9251387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9363196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9485058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802887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924746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8044094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9250133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9371991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9491340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938688" y="33392796"/>
            <a:ext cx="485641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7684340" y="33491935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10752596" y="26363791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output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7493414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770695" y="32281139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940602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8217882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10328821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960382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1099204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7661407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938688" y="32449132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9108595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8385875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10496814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977181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116003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2335992" y="31893772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input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1555209" y="32041399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6048269" y="26783773"/>
            <a:ext cx="19519" cy="6073091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748752" y="30554818"/>
            <a:ext cx="211230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486006" y="31902117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9275508" y="31318897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080014" y="24179885"/>
            <a:ext cx="0" cy="81222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6181448" y="25187842"/>
            <a:ext cx="625054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Input to another layer above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6176222" y="31154958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6164167" y="29545223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988142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8057410" y="27305608"/>
            <a:ext cx="1304344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8057410" y="27305608"/>
            <a:ext cx="630688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8781034" y="27305608"/>
            <a:ext cx="580720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8688098" y="27305608"/>
            <a:ext cx="92935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9361753" y="27305608"/>
            <a:ext cx="82601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8434359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9108014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8314387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8434991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9108745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9744110" y="26699777"/>
            <a:ext cx="639074" cy="714976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8688098" y="27305608"/>
            <a:ext cx="756256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9231907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854950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980186" y="28463701"/>
            <a:ext cx="1763924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8736153" y="27791730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759830" y="26820522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7639859" y="26699778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760462" y="268203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8013570" y="27326250"/>
            <a:ext cx="43840" cy="130921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8013570" y="27326250"/>
            <a:ext cx="767162" cy="1309210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8013730" y="27326834"/>
            <a:ext cx="1430624" cy="130862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89363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7065704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7177513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7299374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7064450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7186308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7305657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8493643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8605451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8727312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8492388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8614247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8733596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10005578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10117916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10239777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10004323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10126712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10246060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1" name="Picture 150" descr="concep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960" y="4533228"/>
            <a:ext cx="7559675" cy="895961"/>
          </a:xfrm>
          <a:prstGeom prst="rect">
            <a:avLst/>
          </a:prstGeom>
        </p:spPr>
      </p:pic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386" y="5667966"/>
            <a:ext cx="7559675" cy="932936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7637" y="3506122"/>
            <a:ext cx="7335685" cy="796262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543122" y="2277152"/>
            <a:ext cx="8951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43122" y="3358066"/>
            <a:ext cx="8952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43122" y="4468270"/>
            <a:ext cx="8951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43122" y="5551923"/>
            <a:ext cx="8952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58594" y="1725020"/>
            <a:ext cx="106099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Neuron 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64905" y="2758008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62005" y="3816072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58595" y="4956208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62005" y="5963686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962" y="1381190"/>
            <a:ext cx="7587674" cy="895961"/>
          </a:xfrm>
          <a:prstGeom prst="rect">
            <a:avLst/>
          </a:prstGeom>
        </p:spPr>
      </p:pic>
      <p:pic>
        <p:nvPicPr>
          <p:cNvPr id="150" name="Picture 149" descr="concept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386" y="2328103"/>
            <a:ext cx="7672444" cy="909961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187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9191086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844193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7554661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7554661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7554662" y="31255684"/>
            <a:ext cx="724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8266881" y="31255684"/>
            <a:ext cx="1225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279130" y="31255684"/>
            <a:ext cx="69997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8266881" y="31255684"/>
            <a:ext cx="71222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979100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9689569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10402318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0402318" y="31255684"/>
            <a:ext cx="601974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7309044" y="29106191"/>
            <a:ext cx="724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803351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873348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944395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443952" y="29106191"/>
            <a:ext cx="71221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804272" y="28635460"/>
            <a:ext cx="505729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925017" y="28756206"/>
            <a:ext cx="50572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8526992" y="28635460"/>
            <a:ext cx="507478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8647736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9310958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7325421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6602703" y="32113147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877261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8049889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0160828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943583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804141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915950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8037811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9250130" y="30564865"/>
            <a:ext cx="506536" cy="506468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9371992" y="30702335"/>
            <a:ext cx="506536" cy="506468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082405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8588239" y="30203393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8688519" y="29628766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Pooling Size = 5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1045106" y="30504113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1956549" y="30227625"/>
            <a:ext cx="356030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of maps = 8</a:t>
            </a: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804141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924746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045349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8527765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8648368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8768972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9311689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9432293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9251387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9363196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9485058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802887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924746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8044094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9250133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9371991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9491340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938688" y="33392796"/>
            <a:ext cx="485641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7684340" y="33491935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Image Size = 200</a:t>
            </a: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10752596" y="26363791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output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8</a:t>
            </a: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7493414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770695" y="32281139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940602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8217882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10328821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960382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1099204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7661407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938688" y="32449132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9108595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8385875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10496814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977181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116003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2335992" y="31893772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 of input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1555209" y="32041399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6048269" y="26783773"/>
            <a:ext cx="19519" cy="6073091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748752" y="30554818"/>
            <a:ext cx="211230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One layer</a:t>
            </a: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486006" y="31902117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9275508" y="31318897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RF size = 18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080014" y="24179885"/>
            <a:ext cx="0" cy="81222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6181448" y="25187842"/>
            <a:ext cx="625054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Input to another layer above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    (image with 8 channels)</a:t>
            </a: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6176222" y="31154958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6164167" y="29545223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H</a:t>
            </a: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988142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8057410" y="27305608"/>
            <a:ext cx="1304344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8057410" y="27305608"/>
            <a:ext cx="630688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8781034" y="27305608"/>
            <a:ext cx="580720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8688098" y="27305608"/>
            <a:ext cx="92935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9361753" y="27305608"/>
            <a:ext cx="82601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8434359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9108014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8314387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8434991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9108745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9744110" y="26699777"/>
            <a:ext cx="639074" cy="714976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8688098" y="27305608"/>
            <a:ext cx="756256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9231907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854950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980186" y="28463701"/>
            <a:ext cx="1763924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8736153" y="27791730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LCN Size = 5</a:t>
            </a: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759830" y="26820522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7639859" y="26699778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760462" y="268203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8013570" y="27326250"/>
            <a:ext cx="43840" cy="130921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8013570" y="27326250"/>
            <a:ext cx="767162" cy="1309210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8013730" y="27326834"/>
            <a:ext cx="1430624" cy="130862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89363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7065704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7177513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7299374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7064450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7186308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7305657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8493643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8605451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8727312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8492388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8614247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8733596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10005578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10117916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10239777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10004323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10126712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10246060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8928" y="1404442"/>
            <a:ext cx="9076304" cy="4429784"/>
            <a:chOff x="316062" y="1274085"/>
            <a:chExt cx="8233858" cy="4018620"/>
          </a:xfrm>
        </p:grpSpPr>
        <p:sp>
          <p:nvSpPr>
            <p:cNvPr id="4" name="TextBox 3"/>
            <p:cNvSpPr txBox="1"/>
            <p:nvPr/>
          </p:nvSpPr>
          <p:spPr>
            <a:xfrm>
              <a:off x="573156" y="2685114"/>
              <a:ext cx="167585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" name="Picture 1" descr="concept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3649" y="2356714"/>
              <a:ext cx="6858000" cy="774700"/>
            </a:xfrm>
            <a:prstGeom prst="rect">
              <a:avLst/>
            </a:prstGeom>
          </p:spPr>
        </p:pic>
        <p:pic>
          <p:nvPicPr>
            <p:cNvPr id="3" name="Picture 2" descr="concept11.pn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3649" y="3352716"/>
              <a:ext cx="6858000" cy="818425"/>
            </a:xfrm>
            <a:prstGeom prst="rect">
              <a:avLst/>
            </a:prstGeom>
          </p:spPr>
        </p:pic>
        <p:cxnSp>
          <p:nvCxnSpPr>
            <p:cNvPr id="148" name="Straight Connector 147"/>
            <p:cNvCxnSpPr/>
            <p:nvPr/>
          </p:nvCxnSpPr>
          <p:spPr>
            <a:xfrm>
              <a:off x="408960" y="3234221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319156" y="2563419"/>
              <a:ext cx="1086590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7 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19156" y="3633758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8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7" name="Straight Connector 156"/>
            <p:cNvCxnSpPr/>
            <p:nvPr/>
          </p:nvCxnSpPr>
          <p:spPr>
            <a:xfrm>
              <a:off x="407840" y="4310214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408960" y="2279746"/>
              <a:ext cx="81216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319156" y="1549612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6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3" name="Picture 142" descr="concept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6412" y="1274085"/>
              <a:ext cx="6692900" cy="812800"/>
            </a:xfrm>
            <a:prstGeom prst="rect">
              <a:avLst/>
            </a:prstGeom>
          </p:spPr>
        </p:pic>
        <p:pic>
          <p:nvPicPr>
            <p:cNvPr id="144" name="Picture 143" descr="concept10.pn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1583649" y="4420204"/>
              <a:ext cx="6966271" cy="872501"/>
            </a:xfrm>
            <a:prstGeom prst="rect">
              <a:avLst/>
            </a:prstGeom>
          </p:spPr>
        </p:pic>
        <p:sp>
          <p:nvSpPr>
            <p:cNvPr id="164" name="TextBox 163"/>
            <p:cNvSpPr txBox="1"/>
            <p:nvPr/>
          </p:nvSpPr>
          <p:spPr>
            <a:xfrm>
              <a:off x="316062" y="4742028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9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5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8237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647" y="1527135"/>
            <a:ext cx="4389343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22,000 categories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14,000,000 images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Hand-engineered features (SIFT, HOG, LBP),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Spatial pyramid, 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SparseCoding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/Compression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ImageNet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62246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984" y="1129686"/>
            <a:ext cx="4629472" cy="5833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American smooth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reef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Atlantic spiny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Pacific spiny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hammerhead, hammerhead shark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smooth hammerhead,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hammerhead,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shovelhead,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angel shark, angelfish,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electric ray, crampfish,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sawfish,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543" dirty="0">
                <a:solidFill>
                  <a:prstClr val="white"/>
                </a:solidFill>
                <a:latin typeface="Calibri"/>
              </a:rPr>
              <a:t>uitarfish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tr-TR" sz="1543" dirty="0" err="1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tr-TR" sz="1543" dirty="0" err="1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ray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eagle ray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spotted eagle ray, spotted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ray, cow-nosed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manta, manta ray, devilfish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Atlantic manta, Manta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devil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grey skate, gray skate, Raja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little skate, Raja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erinacea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…</a:t>
            </a: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386" y="2729048"/>
            <a:ext cx="1451721" cy="108879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242" y="2729048"/>
            <a:ext cx="1410350" cy="108879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1734" y="2729048"/>
            <a:ext cx="1451721" cy="108879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384" y="4365289"/>
            <a:ext cx="1396208" cy="107866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764183" y="4597614"/>
            <a:ext cx="3125340" cy="325223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764182" y="6078573"/>
            <a:ext cx="2672804" cy="325223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0386" y="2389683"/>
            <a:ext cx="93730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Stingray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00386" y="3967675"/>
            <a:ext cx="10831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prstClr val="white"/>
                </a:solidFill>
                <a:latin typeface="Calibri"/>
              </a:rPr>
              <a:t>Mantaray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00387" y="4374796"/>
            <a:ext cx="1443934" cy="1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01734" y="4374795"/>
            <a:ext cx="1451721" cy="1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22,000 is a lot!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869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2677" y="1888670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2267" y="3025245"/>
            <a:ext cx="172989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01935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1.5%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6626" y="1888670"/>
            <a:ext cx="276741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43.9%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2267" y="3025245"/>
            <a:ext cx="172989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Szegedy</a:t>
            </a:r>
            <a:r>
              <a:rPr lang="en-US" dirty="0">
                <a:solidFill>
                  <a:schemeClr val="bg1"/>
                </a:solidFill>
              </a:rPr>
              <a:t> et al,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Going Deeper With Convolutions, CVPR 2015</a:t>
            </a:r>
          </a:p>
        </p:txBody>
      </p:sp>
    </p:spTree>
    <p:extLst>
      <p:ext uri="{BB962C8B-B14F-4D97-AF65-F5344CB8AC3E}">
        <p14:creationId xmlns:p14="http://schemas.microsoft.com/office/powerpoint/2010/main" val="1606704432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Generic (Standard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neric (Standard)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15673</TotalTime>
  <Words>2494</Words>
  <Application>Microsoft Macintosh PowerPoint</Application>
  <PresentationFormat>Custom</PresentationFormat>
  <Paragraphs>580</Paragraphs>
  <Slides>111</Slides>
  <Notes>26</Notes>
  <HiddenSlides>0</HiddenSlides>
  <MMClips>1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31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Helvetica</vt:lpstr>
      <vt:lpstr>Mangal</vt:lpstr>
      <vt:lpstr>Menlo</vt:lpstr>
      <vt:lpstr>Monotype Sorts</vt:lpstr>
      <vt:lpstr>Times</vt:lpstr>
      <vt:lpstr>Times New Roman</vt:lpstr>
      <vt:lpstr>Wingdings</vt:lpstr>
      <vt:lpstr>teaching</vt:lpstr>
      <vt:lpstr>Generic (Standard)</vt:lpstr>
      <vt:lpstr>Acrobat Document</vt:lpstr>
      <vt:lpstr>PowerPoint Presentation</vt:lpstr>
      <vt:lpstr>PowerPoint Presentation</vt:lpstr>
      <vt:lpstr>PowerPoint Presentation</vt:lpstr>
      <vt:lpstr>Life After The ACM Libraries</vt:lpstr>
      <vt:lpstr>Using the ACM Libraries</vt:lpstr>
      <vt:lpstr>A Barebones Java Program</vt:lpstr>
      <vt:lpstr>PowerPoint Presentation</vt:lpstr>
      <vt:lpstr>Console Programs</vt:lpstr>
      <vt:lpstr>ACM console input</vt:lpstr>
      <vt:lpstr>Java console input</vt:lpstr>
      <vt:lpstr>Graphics Programs</vt:lpstr>
      <vt:lpstr>ACM GUI example</vt:lpstr>
      <vt:lpstr>Java GUI example</vt:lpstr>
      <vt:lpstr>Summary</vt:lpstr>
      <vt:lpstr>Programming Languages</vt:lpstr>
      <vt:lpstr>Java</vt:lpstr>
      <vt:lpstr>C++</vt:lpstr>
      <vt:lpstr>Python</vt:lpstr>
      <vt:lpstr>Javascript</vt:lpstr>
      <vt:lpstr>PowerPoint Presentation</vt:lpstr>
      <vt:lpstr>The CS Curriculum</vt:lpstr>
      <vt:lpstr>The CS Curriculum</vt:lpstr>
      <vt:lpstr>The CS Curriculum</vt:lpstr>
      <vt:lpstr>The CS Curriculum</vt:lpstr>
      <vt:lpstr>The CS Curriculum</vt:lpstr>
      <vt:lpstr>The CS Curriculum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MNIST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Neuron</vt:lpstr>
      <vt:lpstr>MNIST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this useful?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373</cp:revision>
  <cp:lastPrinted>2018-03-09T21:01:08Z</cp:lastPrinted>
  <dcterms:created xsi:type="dcterms:W3CDTF">2012-01-18T02:26:13Z</dcterms:created>
  <dcterms:modified xsi:type="dcterms:W3CDTF">2018-06-01T19:26:35Z</dcterms:modified>
</cp:coreProperties>
</file>